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57" r:id="rId4"/>
    <p:sldId id="261" r:id="rId5"/>
    <p:sldId id="262" r:id="rId6"/>
    <p:sldId id="263" r:id="rId7"/>
    <p:sldId id="258" r:id="rId8"/>
  </p:sldIdLst>
  <p:sldSz cx="12192000" cy="6858000"/>
  <p:notesSz cx="6858000" cy="9144000"/>
  <p:defaultTextStyle>
    <a:defPPr>
      <a:defRPr lang="en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FF9300"/>
    <a:srgbClr val="E936FF"/>
    <a:srgbClr val="ECFF0A"/>
    <a:srgbClr val="C52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728"/>
  </p:normalViewPr>
  <p:slideViewPr>
    <p:cSldViewPr snapToGrid="0" snapToObjects="1">
      <p:cViewPr varScale="1">
        <p:scale>
          <a:sx n="90" d="100"/>
          <a:sy n="90" d="100"/>
        </p:scale>
        <p:origin x="23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95C7D-4E77-38E0-8C03-C4D8A9E52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B4318-613B-5B12-97DB-91DD81F1D0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K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6DE57F-98F2-7FC4-0EC1-733A2D35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5302D-6CEE-88D0-1DAE-151F44B06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927E6-44B5-84E7-D4F4-805605D8F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502635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51F25-A545-7852-CF36-FA2C0ADF1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203AC7-2BFB-6B0E-B9B2-62CDA70C33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49A5C-2997-F54C-4284-DA256561A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ECAC9-C206-4FE9-781B-358AAA7C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ED438-B4B3-280D-F199-058F04916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895217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8456BA-B5DE-B468-6C7B-4789D7B89F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7C3713-052E-04C8-AC31-7A6DDF4497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43C98-18C3-1B7B-D178-26FFBFF74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74CE1-C99A-0EC0-3AFB-62DA6C17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82F21E-5159-83E7-AEBF-0A5EC5651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302225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EBCA3-E028-FFBF-71E4-4CC281346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3FCE0-0E46-F336-DC1E-88C43E761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271E1-B1EE-DDAB-C92F-D4A27875E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004EAC-ACD5-AC7C-CB5F-82BE790FB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4A3B2-D2F3-1695-1EEB-CF4C1E559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62013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1FC4B-289C-CC29-BC24-A56FB1C6E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D2D11-E988-DC55-8B96-8729CB8D0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BFA1F-6671-8D32-5584-0FC688597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2C8E5-09B4-E6ED-DEA1-BE4CEE6FB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F859A-34FF-0C09-5532-E74298E56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3170055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ADBEA-713C-7735-B88E-9089926CA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AB259-C561-54FE-582D-70818BB4E1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F0622-D07E-4070-3C21-42F495941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A911A-314A-80E0-7074-098DC147E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ABAFF-187C-D988-959A-64AD571E6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A2977-4214-B71A-DFE4-062FC5A65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69834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471A0-06E0-CD46-FFBE-0FF9F0592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B529E-0FF8-8438-E76C-BCCE5A42F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78458E-2458-7720-4BB2-2687D6F8DE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743C5-62D2-CC9D-EBBD-534025F87F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1C8CA1-E24C-1088-09A5-21A6311D33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F2BC98-535C-787A-624F-66116945C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E28A19-3680-3235-DDD6-BD4B5062A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3745E1-76E0-87BF-D3AC-C9FA066CA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2802310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86008-D81A-E1A9-4AE6-95A75CA06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D1DE96-C8EF-12D6-11DE-D2DEA0811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C89E5-5837-F78B-6073-0DA88D07C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475C67-38FD-AA62-3765-AB082F52E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2874868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E68732-C66B-5820-51C6-747D771D0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D3A4F5-430A-2A2A-8FAD-D049E3E17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4600-1987-4D6D-2FB6-38C1CB301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88311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C0C0-299F-58B5-0A23-F054DA365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9D936-1245-C709-572F-33FFA42CB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C6EB4-B5A7-6F5D-0C65-FDC9D448B4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3C82A-701F-CBD8-783A-0EB4F1E19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0B21D-7293-E29E-C560-7F565EF24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FE2BF-C0A5-D63B-CF26-3BCFBA52A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96270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21726-703D-84AF-914F-F5DB617FB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07C770-0093-36DE-10A4-667B4C8898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K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D15971-4AD3-3EE8-0326-9E1FF64B5D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4B42C2-B544-08AD-AB2D-DA71225A0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051020-E588-6230-C54E-5FAEDA524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K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97919D-0FB6-7119-BC0D-1420B4B6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074541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19BA2A-2A62-9698-72DB-EA3041C53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K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C7E32-711A-2245-2061-C510E1CC0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79E1E-CC20-41F8-563F-DF5B7AAEFA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68EBD-BF77-EF4B-B705-BB543CB84785}" type="datetimeFigureOut">
              <a:rPr lang="en-KZ" smtClean="0"/>
              <a:t>10.04.2023</a:t>
            </a:fld>
            <a:endParaRPr lang="en-K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31D19-F963-86CD-309C-0190F9DCD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K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E1C5B-2937-2821-0C57-1F0ACCA591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67457-56E8-124B-AB35-6714E31A8BA8}" type="slidenum">
              <a:rPr lang="en-KZ" smtClean="0"/>
              <a:t>‹#›</a:t>
            </a:fld>
            <a:endParaRPr lang="en-KZ"/>
          </a:p>
        </p:txBody>
      </p:sp>
    </p:spTree>
    <p:extLst>
      <p:ext uri="{BB962C8B-B14F-4D97-AF65-F5344CB8AC3E}">
        <p14:creationId xmlns:p14="http://schemas.microsoft.com/office/powerpoint/2010/main" val="1862571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K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35B36-2E90-ED48-BB64-D60947B7E1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KZ" dirty="0"/>
              <a:t>Supplementary material OWL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0D66AC-EDBC-CD4F-930B-6412EFEC5D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KZ" dirty="0"/>
          </a:p>
        </p:txBody>
      </p:sp>
    </p:spTree>
    <p:extLst>
      <p:ext uri="{BB962C8B-B14F-4D97-AF65-F5344CB8AC3E}">
        <p14:creationId xmlns:p14="http://schemas.microsoft.com/office/powerpoint/2010/main" val="328822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55A65-BC26-244E-BE3F-2D6C8197B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KZ" dirty="0"/>
              <a:t>Qualitative examples on EPIC-KITCHNES-100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857F4-3102-BB4C-8A6D-B1A316EF1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following slides, we illustrate some qualitative examples for OWL and the visual-only (VM, a model trained with visual features, without context)</a:t>
            </a:r>
          </a:p>
          <a:p>
            <a:r>
              <a:rPr lang="en-US" dirty="0"/>
              <a:t>We also show ground-truth (GT) annotations</a:t>
            </a:r>
          </a:p>
          <a:p>
            <a:r>
              <a:rPr lang="en-US" dirty="0"/>
              <a:t>We use validation set videos </a:t>
            </a:r>
          </a:p>
          <a:p>
            <a:r>
              <a:rPr lang="en-US" dirty="0"/>
              <a:t>We suppress some repetitive predictions of OWL and VM.</a:t>
            </a:r>
          </a:p>
          <a:p>
            <a:r>
              <a:rPr lang="en-US" dirty="0"/>
              <a:t>We show the predictions in the same color as the matching GT. We fade the color if a noun or verb is confused.</a:t>
            </a:r>
          </a:p>
        </p:txBody>
      </p:sp>
    </p:spTree>
    <p:extLst>
      <p:ext uri="{BB962C8B-B14F-4D97-AF65-F5344CB8AC3E}">
        <p14:creationId xmlns:p14="http://schemas.microsoft.com/office/powerpoint/2010/main" val="185806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1D69CEC-EF6D-A81A-5AC8-0B793F093174}"/>
              </a:ext>
            </a:extLst>
          </p:cNvPr>
          <p:cNvSpPr/>
          <p:nvPr/>
        </p:nvSpPr>
        <p:spPr>
          <a:xfrm>
            <a:off x="4011913" y="4454527"/>
            <a:ext cx="7267575" cy="4125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Z" dirty="0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5E133DB-1348-25C9-67AA-2D7DDE088346}"/>
              </a:ext>
            </a:extLst>
          </p:cNvPr>
          <p:cNvGrpSpPr/>
          <p:nvPr/>
        </p:nvGrpSpPr>
        <p:grpSpPr>
          <a:xfrm>
            <a:off x="4011912" y="5011227"/>
            <a:ext cx="7267575" cy="412598"/>
            <a:chOff x="1848579" y="5121997"/>
            <a:chExt cx="7267575" cy="4125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502CCB4-A385-8A28-D564-A8F4B2FA1103}"/>
                </a:ext>
              </a:extLst>
            </p:cNvPr>
            <p:cNvSpPr/>
            <p:nvPr/>
          </p:nvSpPr>
          <p:spPr>
            <a:xfrm>
              <a:off x="1848579" y="5122000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93F0D0-A3B0-57F0-7218-15637C36F594}"/>
                </a:ext>
              </a:extLst>
            </p:cNvPr>
            <p:cNvSpPr/>
            <p:nvPr/>
          </p:nvSpPr>
          <p:spPr>
            <a:xfrm>
              <a:off x="4861930" y="5121998"/>
              <a:ext cx="1460809" cy="41259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urn-off fan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BC68B1-60A9-6208-A208-D3094D76549D}"/>
                </a:ext>
              </a:extLst>
            </p:cNvPr>
            <p:cNvSpPr/>
            <p:nvPr/>
          </p:nvSpPr>
          <p:spPr>
            <a:xfrm>
              <a:off x="6579219" y="5121997"/>
              <a:ext cx="1460810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</a:t>
              </a:r>
              <a:r>
                <a:rPr lang="en-KZ" sz="1600" dirty="0">
                  <a:solidFill>
                    <a:schemeClr val="tx1"/>
                  </a:solidFill>
                </a:rPr>
                <a:t>pen cupboard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BA3ACE-83D9-D1CD-A7AF-C67B81C20FFA}"/>
                </a:ext>
              </a:extLst>
            </p:cNvPr>
            <p:cNvSpPr/>
            <p:nvPr/>
          </p:nvSpPr>
          <p:spPr>
            <a:xfrm>
              <a:off x="8597590" y="5121998"/>
              <a:ext cx="518563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KZ" sz="1050" dirty="0">
                  <a:solidFill>
                    <a:schemeClr val="tx1"/>
                  </a:solidFill>
                </a:rPr>
                <a:t>take cereal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4276F1-DF61-2222-EF36-8C95203483A4}"/>
              </a:ext>
            </a:extLst>
          </p:cNvPr>
          <p:cNvGrpSpPr/>
          <p:nvPr/>
        </p:nvGrpSpPr>
        <p:grpSpPr>
          <a:xfrm>
            <a:off x="4011912" y="5643263"/>
            <a:ext cx="7267575" cy="412597"/>
            <a:chOff x="1848579" y="5749256"/>
            <a:chExt cx="7267575" cy="41259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005B198-0E48-8B16-12D8-3A284039FB36}"/>
                </a:ext>
              </a:extLst>
            </p:cNvPr>
            <p:cNvSpPr/>
            <p:nvPr/>
          </p:nvSpPr>
          <p:spPr>
            <a:xfrm>
              <a:off x="1848579" y="5749258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4EB513-AADA-462C-277A-077CC5F2940C}"/>
                </a:ext>
              </a:extLst>
            </p:cNvPr>
            <p:cNvSpPr/>
            <p:nvPr/>
          </p:nvSpPr>
          <p:spPr>
            <a:xfrm>
              <a:off x="5196467" y="5749256"/>
              <a:ext cx="1382751" cy="4125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ake cupboard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7BC034-643F-9EC9-6A96-430F4265E4F3}"/>
                </a:ext>
              </a:extLst>
            </p:cNvPr>
            <p:cNvSpPr/>
            <p:nvPr/>
          </p:nvSpPr>
          <p:spPr>
            <a:xfrm>
              <a:off x="6579219" y="5749256"/>
              <a:ext cx="2536935" cy="41259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</a:t>
              </a:r>
              <a:r>
                <a:rPr lang="en-KZ" sz="1600" dirty="0">
                  <a:solidFill>
                    <a:schemeClr val="tx1"/>
                  </a:solidFill>
                </a:rPr>
                <a:t>emove cereal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3A7DFD-804F-D950-5B50-AA43638EE58B}"/>
              </a:ext>
            </a:extLst>
          </p:cNvPr>
          <p:cNvGrpSpPr/>
          <p:nvPr/>
        </p:nvGrpSpPr>
        <p:grpSpPr>
          <a:xfrm>
            <a:off x="4011912" y="6266130"/>
            <a:ext cx="7267575" cy="412598"/>
            <a:chOff x="1848579" y="6266130"/>
            <a:chExt cx="7267575" cy="41259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8FB70FC-CC25-947C-6A7F-6AB4A20FA6F9}"/>
                </a:ext>
              </a:extLst>
            </p:cNvPr>
            <p:cNvSpPr/>
            <p:nvPr/>
          </p:nvSpPr>
          <p:spPr>
            <a:xfrm>
              <a:off x="1848579" y="6266133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8CDD15-DF23-F4CF-E0F8-57FEA737F9B5}"/>
                </a:ext>
              </a:extLst>
            </p:cNvPr>
            <p:cNvSpPr/>
            <p:nvPr/>
          </p:nvSpPr>
          <p:spPr>
            <a:xfrm>
              <a:off x="4765005" y="6266131"/>
              <a:ext cx="1814213" cy="412595"/>
            </a:xfrm>
            <a:prstGeom prst="rect">
              <a:avLst/>
            </a:prstGeom>
            <a:solidFill>
              <a:srgbClr val="E93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fan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859E8DC-A4C5-0262-93AC-EE589001BBD1}"/>
                </a:ext>
              </a:extLst>
            </p:cNvPr>
            <p:cNvSpPr/>
            <p:nvPr/>
          </p:nvSpPr>
          <p:spPr>
            <a:xfrm>
              <a:off x="6579219" y="6266130"/>
              <a:ext cx="1460810" cy="41259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cupboard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B78753-647B-FF09-8021-3FF7EA3CDFE4}"/>
                </a:ext>
              </a:extLst>
            </p:cNvPr>
            <p:cNvSpPr/>
            <p:nvPr/>
          </p:nvSpPr>
          <p:spPr>
            <a:xfrm>
              <a:off x="8318810" y="6266131"/>
              <a:ext cx="797344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take </a:t>
              </a:r>
              <a:r>
                <a:rPr lang="en-KZ" sz="1050" dirty="0">
                  <a:solidFill>
                    <a:schemeClr val="tx1"/>
                  </a:solidFill>
                </a:rPr>
                <a:t>cereal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B086E1BE-A4CA-1966-54CD-F5A82701B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396265"/>
              </p:ext>
            </p:extLst>
          </p:nvPr>
        </p:nvGraphicFramePr>
        <p:xfrm>
          <a:off x="2992128" y="4953312"/>
          <a:ext cx="914641" cy="179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641">
                  <a:extLst>
                    <a:ext uri="{9D8B030D-6E8A-4147-A177-3AD203B41FA5}">
                      <a16:colId xmlns:a16="http://schemas.microsoft.com/office/drawing/2014/main" val="27298592"/>
                    </a:ext>
                  </a:extLst>
                </a:gridCol>
              </a:tblGrid>
              <a:tr h="4748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Ground truth (GT)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710872631"/>
                  </a:ext>
                </a:extLst>
              </a:tr>
              <a:tr h="713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Visual-only model (VM)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752295297"/>
                  </a:ext>
                </a:extLst>
              </a:tr>
              <a:tr h="60364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OWL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3560498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87FEF7DF-6523-E713-B645-ECE48B35E0A4}"/>
              </a:ext>
            </a:extLst>
          </p:cNvPr>
          <p:cNvSpPr txBox="1"/>
          <p:nvPr/>
        </p:nvSpPr>
        <p:spPr>
          <a:xfrm>
            <a:off x="93785" y="197389"/>
            <a:ext cx="3812984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We illustrate the performance of OWL in the example shown in Fig.1 of the paper. </a:t>
            </a:r>
          </a:p>
        </p:txBody>
      </p:sp>
      <p:pic>
        <p:nvPicPr>
          <p:cNvPr id="4" name="P06_14">
            <a:hlinkClick r:id="" action="ppaction://media"/>
            <a:extLst>
              <a:ext uri="{FF2B5EF4-FFF2-40B4-BE49-F238E27FC236}">
                <a16:creationId xmlns:a16="http://schemas.microsoft.com/office/drawing/2014/main" id="{8F7F2F2D-CA5E-F261-0C63-C9EE647A84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1912" y="208585"/>
            <a:ext cx="7267574" cy="40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8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1D69CEC-EF6D-A81A-5AC8-0B793F093174}"/>
              </a:ext>
            </a:extLst>
          </p:cNvPr>
          <p:cNvSpPr/>
          <p:nvPr/>
        </p:nvSpPr>
        <p:spPr>
          <a:xfrm>
            <a:off x="4011913" y="4454527"/>
            <a:ext cx="7267575" cy="4125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Z" dirty="0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5E133DB-1348-25C9-67AA-2D7DDE088346}"/>
              </a:ext>
            </a:extLst>
          </p:cNvPr>
          <p:cNvGrpSpPr/>
          <p:nvPr/>
        </p:nvGrpSpPr>
        <p:grpSpPr>
          <a:xfrm>
            <a:off x="4011912" y="5011227"/>
            <a:ext cx="7267575" cy="412598"/>
            <a:chOff x="1848579" y="5121997"/>
            <a:chExt cx="7267575" cy="4125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502CCB4-A385-8A28-D564-A8F4B2FA1103}"/>
                </a:ext>
              </a:extLst>
            </p:cNvPr>
            <p:cNvSpPr/>
            <p:nvPr/>
          </p:nvSpPr>
          <p:spPr>
            <a:xfrm>
              <a:off x="1848579" y="5122000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93F0D0-A3B0-57F0-7218-15637C36F594}"/>
                </a:ext>
              </a:extLst>
            </p:cNvPr>
            <p:cNvSpPr/>
            <p:nvPr/>
          </p:nvSpPr>
          <p:spPr>
            <a:xfrm>
              <a:off x="4861930" y="5121998"/>
              <a:ext cx="1460809" cy="41259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urn-off fan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BC68B1-60A9-6208-A208-D3094D76549D}"/>
                </a:ext>
              </a:extLst>
            </p:cNvPr>
            <p:cNvSpPr/>
            <p:nvPr/>
          </p:nvSpPr>
          <p:spPr>
            <a:xfrm>
              <a:off x="6579219" y="5121997"/>
              <a:ext cx="1460810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</a:t>
              </a:r>
              <a:r>
                <a:rPr lang="en-KZ" sz="1600" dirty="0">
                  <a:solidFill>
                    <a:schemeClr val="tx1"/>
                  </a:solidFill>
                </a:rPr>
                <a:t>pen cupboard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BA3ACE-83D9-D1CD-A7AF-C67B81C20FFA}"/>
                </a:ext>
              </a:extLst>
            </p:cNvPr>
            <p:cNvSpPr/>
            <p:nvPr/>
          </p:nvSpPr>
          <p:spPr>
            <a:xfrm>
              <a:off x="8597590" y="5121998"/>
              <a:ext cx="518563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KZ" sz="1050" dirty="0">
                  <a:solidFill>
                    <a:schemeClr val="tx1"/>
                  </a:solidFill>
                </a:rPr>
                <a:t>take cereal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4276F1-DF61-2222-EF36-8C95203483A4}"/>
              </a:ext>
            </a:extLst>
          </p:cNvPr>
          <p:cNvGrpSpPr/>
          <p:nvPr/>
        </p:nvGrpSpPr>
        <p:grpSpPr>
          <a:xfrm>
            <a:off x="4011912" y="5643263"/>
            <a:ext cx="7267575" cy="412597"/>
            <a:chOff x="1848579" y="5749256"/>
            <a:chExt cx="7267575" cy="41259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005B198-0E48-8B16-12D8-3A284039FB36}"/>
                </a:ext>
              </a:extLst>
            </p:cNvPr>
            <p:cNvSpPr/>
            <p:nvPr/>
          </p:nvSpPr>
          <p:spPr>
            <a:xfrm>
              <a:off x="1848579" y="5749258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4EB513-AADA-462C-277A-077CC5F2940C}"/>
                </a:ext>
              </a:extLst>
            </p:cNvPr>
            <p:cNvSpPr/>
            <p:nvPr/>
          </p:nvSpPr>
          <p:spPr>
            <a:xfrm>
              <a:off x="5196467" y="5749256"/>
              <a:ext cx="1382751" cy="4125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ake cupboard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7BC034-643F-9EC9-6A96-430F4265E4F3}"/>
                </a:ext>
              </a:extLst>
            </p:cNvPr>
            <p:cNvSpPr/>
            <p:nvPr/>
          </p:nvSpPr>
          <p:spPr>
            <a:xfrm>
              <a:off x="6579219" y="5749256"/>
              <a:ext cx="2536935" cy="41259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</a:t>
              </a:r>
              <a:r>
                <a:rPr lang="en-KZ" sz="1600" dirty="0">
                  <a:solidFill>
                    <a:schemeClr val="tx1"/>
                  </a:solidFill>
                </a:rPr>
                <a:t>emove cereal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3A7DFD-804F-D950-5B50-AA43638EE58B}"/>
              </a:ext>
            </a:extLst>
          </p:cNvPr>
          <p:cNvGrpSpPr/>
          <p:nvPr/>
        </p:nvGrpSpPr>
        <p:grpSpPr>
          <a:xfrm>
            <a:off x="4011912" y="6266130"/>
            <a:ext cx="7267575" cy="412598"/>
            <a:chOff x="1848579" y="6266130"/>
            <a:chExt cx="7267575" cy="41259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8FB70FC-CC25-947C-6A7F-6AB4A20FA6F9}"/>
                </a:ext>
              </a:extLst>
            </p:cNvPr>
            <p:cNvSpPr/>
            <p:nvPr/>
          </p:nvSpPr>
          <p:spPr>
            <a:xfrm>
              <a:off x="1848579" y="6266133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8CDD15-DF23-F4CF-E0F8-57FEA737F9B5}"/>
                </a:ext>
              </a:extLst>
            </p:cNvPr>
            <p:cNvSpPr/>
            <p:nvPr/>
          </p:nvSpPr>
          <p:spPr>
            <a:xfrm>
              <a:off x="4765005" y="6266131"/>
              <a:ext cx="1814213" cy="412595"/>
            </a:xfrm>
            <a:prstGeom prst="rect">
              <a:avLst/>
            </a:prstGeom>
            <a:solidFill>
              <a:srgbClr val="E93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fan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859E8DC-A4C5-0262-93AC-EE589001BBD1}"/>
                </a:ext>
              </a:extLst>
            </p:cNvPr>
            <p:cNvSpPr/>
            <p:nvPr/>
          </p:nvSpPr>
          <p:spPr>
            <a:xfrm>
              <a:off x="6579219" y="6266130"/>
              <a:ext cx="1460810" cy="41259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cupboard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B78753-647B-FF09-8021-3FF7EA3CDFE4}"/>
                </a:ext>
              </a:extLst>
            </p:cNvPr>
            <p:cNvSpPr/>
            <p:nvPr/>
          </p:nvSpPr>
          <p:spPr>
            <a:xfrm>
              <a:off x="8318810" y="6266131"/>
              <a:ext cx="797344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take </a:t>
              </a:r>
              <a:r>
                <a:rPr lang="en-KZ" sz="1050" dirty="0">
                  <a:solidFill>
                    <a:schemeClr val="tx1"/>
                  </a:solidFill>
                </a:rPr>
                <a:t>cereal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B086E1BE-A4CA-1966-54CD-F5A82701B33E}"/>
              </a:ext>
            </a:extLst>
          </p:cNvPr>
          <p:cNvGraphicFramePr>
            <a:graphicFrameLocks noGrp="1"/>
          </p:cNvGraphicFramePr>
          <p:nvPr/>
        </p:nvGraphicFramePr>
        <p:xfrm>
          <a:off x="2992128" y="4953312"/>
          <a:ext cx="914641" cy="179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641">
                  <a:extLst>
                    <a:ext uri="{9D8B030D-6E8A-4147-A177-3AD203B41FA5}">
                      <a16:colId xmlns:a16="http://schemas.microsoft.com/office/drawing/2014/main" val="27298592"/>
                    </a:ext>
                  </a:extLst>
                </a:gridCol>
              </a:tblGrid>
              <a:tr h="4748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Ground truth (GT)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710872631"/>
                  </a:ext>
                </a:extLst>
              </a:tr>
              <a:tr h="713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Visual-only model (VM)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752295297"/>
                  </a:ext>
                </a:extLst>
              </a:tr>
              <a:tr h="60364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OWL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3560498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87FEF7DF-6523-E713-B645-ECE48B35E0A4}"/>
              </a:ext>
            </a:extLst>
          </p:cNvPr>
          <p:cNvSpPr txBox="1"/>
          <p:nvPr/>
        </p:nvSpPr>
        <p:spPr>
          <a:xfrm>
            <a:off x="93785" y="197389"/>
            <a:ext cx="3812984" cy="20621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We illustrate the performance of OWL in the example shown in Fig.1 of the paper.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OWL predicts: </a:t>
            </a:r>
            <a:r>
              <a:rPr lang="en-US" sz="1600" i="1" dirty="0"/>
              <a:t>‘close fan’ </a:t>
            </a:r>
            <a:r>
              <a:rPr lang="en-US" sz="1600" dirty="0"/>
              <a:t>and the GT action is </a:t>
            </a:r>
            <a:r>
              <a:rPr lang="en-US" sz="1600" i="1" dirty="0"/>
              <a:t>‘turn-off fan’. </a:t>
            </a:r>
            <a:r>
              <a:rPr lang="en-US" sz="1600" dirty="0"/>
              <a:t>However, the visual-only-model (VM) does not detect any interaction with the fan (recall that the fan is not in the field of camera view but has a distinctive sound).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06291B-E976-E4A9-D58F-8B82DD818000}"/>
              </a:ext>
            </a:extLst>
          </p:cNvPr>
          <p:cNvSpPr/>
          <p:nvPr/>
        </p:nvSpPr>
        <p:spPr>
          <a:xfrm>
            <a:off x="6928338" y="4953312"/>
            <a:ext cx="1658450" cy="57595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6AC471-E375-5018-0F09-9D7344E9F1C5}"/>
              </a:ext>
            </a:extLst>
          </p:cNvPr>
          <p:cNvSpPr/>
          <p:nvPr/>
        </p:nvSpPr>
        <p:spPr>
          <a:xfrm>
            <a:off x="6869781" y="6149652"/>
            <a:ext cx="1872770" cy="59615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pic>
        <p:nvPicPr>
          <p:cNvPr id="11" name="P06_14">
            <a:hlinkClick r:id="" action="ppaction://media"/>
            <a:extLst>
              <a:ext uri="{FF2B5EF4-FFF2-40B4-BE49-F238E27FC236}">
                <a16:creationId xmlns:a16="http://schemas.microsoft.com/office/drawing/2014/main" id="{832F75FE-64CF-7C3C-2FB6-3FD0B8BB9F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1912" y="208585"/>
            <a:ext cx="7267574" cy="40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0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1D69CEC-EF6D-A81A-5AC8-0B793F093174}"/>
              </a:ext>
            </a:extLst>
          </p:cNvPr>
          <p:cNvSpPr/>
          <p:nvPr/>
        </p:nvSpPr>
        <p:spPr>
          <a:xfrm>
            <a:off x="4011913" y="4454527"/>
            <a:ext cx="7267575" cy="4125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Z" dirty="0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5E133DB-1348-25C9-67AA-2D7DDE088346}"/>
              </a:ext>
            </a:extLst>
          </p:cNvPr>
          <p:cNvGrpSpPr/>
          <p:nvPr/>
        </p:nvGrpSpPr>
        <p:grpSpPr>
          <a:xfrm>
            <a:off x="4011912" y="5011227"/>
            <a:ext cx="7267575" cy="412598"/>
            <a:chOff x="1848579" y="5121997"/>
            <a:chExt cx="7267575" cy="4125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502CCB4-A385-8A28-D564-A8F4B2FA1103}"/>
                </a:ext>
              </a:extLst>
            </p:cNvPr>
            <p:cNvSpPr/>
            <p:nvPr/>
          </p:nvSpPr>
          <p:spPr>
            <a:xfrm>
              <a:off x="1848579" y="5122000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93F0D0-A3B0-57F0-7218-15637C36F594}"/>
                </a:ext>
              </a:extLst>
            </p:cNvPr>
            <p:cNvSpPr/>
            <p:nvPr/>
          </p:nvSpPr>
          <p:spPr>
            <a:xfrm>
              <a:off x="4861930" y="5121998"/>
              <a:ext cx="1460809" cy="41259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urn-off fan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BC68B1-60A9-6208-A208-D3094D76549D}"/>
                </a:ext>
              </a:extLst>
            </p:cNvPr>
            <p:cNvSpPr/>
            <p:nvPr/>
          </p:nvSpPr>
          <p:spPr>
            <a:xfrm>
              <a:off x="6579219" y="5121997"/>
              <a:ext cx="1460810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</a:t>
              </a:r>
              <a:r>
                <a:rPr lang="en-KZ" sz="1600" dirty="0">
                  <a:solidFill>
                    <a:schemeClr val="tx1"/>
                  </a:solidFill>
                </a:rPr>
                <a:t>pen cupboard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BA3ACE-83D9-D1CD-A7AF-C67B81C20FFA}"/>
                </a:ext>
              </a:extLst>
            </p:cNvPr>
            <p:cNvSpPr/>
            <p:nvPr/>
          </p:nvSpPr>
          <p:spPr>
            <a:xfrm>
              <a:off x="8597590" y="5121998"/>
              <a:ext cx="518563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KZ" sz="1050" dirty="0">
                  <a:solidFill>
                    <a:schemeClr val="tx1"/>
                  </a:solidFill>
                </a:rPr>
                <a:t>take cereal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4276F1-DF61-2222-EF36-8C95203483A4}"/>
              </a:ext>
            </a:extLst>
          </p:cNvPr>
          <p:cNvGrpSpPr/>
          <p:nvPr/>
        </p:nvGrpSpPr>
        <p:grpSpPr>
          <a:xfrm>
            <a:off x="4011912" y="5643263"/>
            <a:ext cx="7267575" cy="412597"/>
            <a:chOff x="1848579" y="5749256"/>
            <a:chExt cx="7267575" cy="41259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005B198-0E48-8B16-12D8-3A284039FB36}"/>
                </a:ext>
              </a:extLst>
            </p:cNvPr>
            <p:cNvSpPr/>
            <p:nvPr/>
          </p:nvSpPr>
          <p:spPr>
            <a:xfrm>
              <a:off x="1848579" y="5749258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4EB513-AADA-462C-277A-077CC5F2940C}"/>
                </a:ext>
              </a:extLst>
            </p:cNvPr>
            <p:cNvSpPr/>
            <p:nvPr/>
          </p:nvSpPr>
          <p:spPr>
            <a:xfrm>
              <a:off x="5196467" y="5749256"/>
              <a:ext cx="1382751" cy="4125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ake cupboard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7BC034-643F-9EC9-6A96-430F4265E4F3}"/>
                </a:ext>
              </a:extLst>
            </p:cNvPr>
            <p:cNvSpPr/>
            <p:nvPr/>
          </p:nvSpPr>
          <p:spPr>
            <a:xfrm>
              <a:off x="6579219" y="5749256"/>
              <a:ext cx="2536935" cy="41259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</a:t>
              </a:r>
              <a:r>
                <a:rPr lang="en-KZ" sz="1600" dirty="0">
                  <a:solidFill>
                    <a:schemeClr val="tx1"/>
                  </a:solidFill>
                </a:rPr>
                <a:t>emove cereal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3A7DFD-804F-D950-5B50-AA43638EE58B}"/>
              </a:ext>
            </a:extLst>
          </p:cNvPr>
          <p:cNvGrpSpPr/>
          <p:nvPr/>
        </p:nvGrpSpPr>
        <p:grpSpPr>
          <a:xfrm>
            <a:off x="4011912" y="6266130"/>
            <a:ext cx="7267575" cy="412598"/>
            <a:chOff x="1848579" y="6266130"/>
            <a:chExt cx="7267575" cy="41259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8FB70FC-CC25-947C-6A7F-6AB4A20FA6F9}"/>
                </a:ext>
              </a:extLst>
            </p:cNvPr>
            <p:cNvSpPr/>
            <p:nvPr/>
          </p:nvSpPr>
          <p:spPr>
            <a:xfrm>
              <a:off x="1848579" y="6266133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8CDD15-DF23-F4CF-E0F8-57FEA737F9B5}"/>
                </a:ext>
              </a:extLst>
            </p:cNvPr>
            <p:cNvSpPr/>
            <p:nvPr/>
          </p:nvSpPr>
          <p:spPr>
            <a:xfrm>
              <a:off x="4765005" y="6266131"/>
              <a:ext cx="1814213" cy="412595"/>
            </a:xfrm>
            <a:prstGeom prst="rect">
              <a:avLst/>
            </a:prstGeom>
            <a:solidFill>
              <a:srgbClr val="E93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fan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859E8DC-A4C5-0262-93AC-EE589001BBD1}"/>
                </a:ext>
              </a:extLst>
            </p:cNvPr>
            <p:cNvSpPr/>
            <p:nvPr/>
          </p:nvSpPr>
          <p:spPr>
            <a:xfrm>
              <a:off x="6579219" y="6266130"/>
              <a:ext cx="1460810" cy="41259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cupboard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B78753-647B-FF09-8021-3FF7EA3CDFE4}"/>
                </a:ext>
              </a:extLst>
            </p:cNvPr>
            <p:cNvSpPr/>
            <p:nvPr/>
          </p:nvSpPr>
          <p:spPr>
            <a:xfrm>
              <a:off x="8318810" y="6266131"/>
              <a:ext cx="797344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take </a:t>
              </a:r>
              <a:r>
                <a:rPr lang="en-KZ" sz="1050" dirty="0">
                  <a:solidFill>
                    <a:schemeClr val="tx1"/>
                  </a:solidFill>
                </a:rPr>
                <a:t>cereal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B086E1BE-A4CA-1966-54CD-F5A82701B33E}"/>
              </a:ext>
            </a:extLst>
          </p:cNvPr>
          <p:cNvGraphicFramePr>
            <a:graphicFrameLocks noGrp="1"/>
          </p:cNvGraphicFramePr>
          <p:nvPr/>
        </p:nvGraphicFramePr>
        <p:xfrm>
          <a:off x="2992128" y="4953312"/>
          <a:ext cx="914641" cy="179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641">
                  <a:extLst>
                    <a:ext uri="{9D8B030D-6E8A-4147-A177-3AD203B41FA5}">
                      <a16:colId xmlns:a16="http://schemas.microsoft.com/office/drawing/2014/main" val="27298592"/>
                    </a:ext>
                  </a:extLst>
                </a:gridCol>
              </a:tblGrid>
              <a:tr h="4748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Ground truth (GT)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710872631"/>
                  </a:ext>
                </a:extLst>
              </a:tr>
              <a:tr h="713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Visual-only model (VM)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752295297"/>
                  </a:ext>
                </a:extLst>
              </a:tr>
              <a:tr h="60364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OWL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3560498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87FEF7DF-6523-E713-B645-ECE48B35E0A4}"/>
              </a:ext>
            </a:extLst>
          </p:cNvPr>
          <p:cNvSpPr txBox="1"/>
          <p:nvPr/>
        </p:nvSpPr>
        <p:spPr>
          <a:xfrm>
            <a:off x="93785" y="197389"/>
            <a:ext cx="3812984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We illustrate the performance of OWL in the example shown in Fig.1 of the paper.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OWL predicts: </a:t>
            </a:r>
            <a:r>
              <a:rPr lang="en-US" sz="1600" i="1" dirty="0"/>
              <a:t>‘close fan’ </a:t>
            </a:r>
            <a:r>
              <a:rPr lang="en-US" sz="1600" dirty="0"/>
              <a:t>and the GT action is </a:t>
            </a:r>
            <a:r>
              <a:rPr lang="en-US" sz="1600" i="1" dirty="0"/>
              <a:t>‘turn-off fan’. </a:t>
            </a:r>
            <a:r>
              <a:rPr lang="en-US" sz="1600" dirty="0"/>
              <a:t>However, the visual-only-model (VM) does not detect any interaction with the fan (recall that the fan is not in the field of camera view but has a distinctive sound).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OWL successfully detects the </a:t>
            </a:r>
            <a:r>
              <a:rPr lang="en-US" sz="1600" i="1" dirty="0"/>
              <a:t>‘take cereal’ </a:t>
            </a:r>
            <a:r>
              <a:rPr lang="en-US" sz="1600" dirty="0"/>
              <a:t>action, where VM fails.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AF89A5-8BA6-B619-A134-A1E281B31C4E}"/>
              </a:ext>
            </a:extLst>
          </p:cNvPr>
          <p:cNvSpPr/>
          <p:nvPr/>
        </p:nvSpPr>
        <p:spPr>
          <a:xfrm>
            <a:off x="10358437" y="6266130"/>
            <a:ext cx="1026193" cy="39448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pic>
        <p:nvPicPr>
          <p:cNvPr id="3" name="P06_14">
            <a:hlinkClick r:id="" action="ppaction://media"/>
            <a:extLst>
              <a:ext uri="{FF2B5EF4-FFF2-40B4-BE49-F238E27FC236}">
                <a16:creationId xmlns:a16="http://schemas.microsoft.com/office/drawing/2014/main" id="{25BBF7EE-6F46-642E-0D66-4035BB1674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1912" y="208585"/>
            <a:ext cx="7267574" cy="40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1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1D69CEC-EF6D-A81A-5AC8-0B793F093174}"/>
              </a:ext>
            </a:extLst>
          </p:cNvPr>
          <p:cNvSpPr/>
          <p:nvPr/>
        </p:nvSpPr>
        <p:spPr>
          <a:xfrm>
            <a:off x="4011913" y="4454527"/>
            <a:ext cx="7267575" cy="4125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Z" dirty="0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5E133DB-1348-25C9-67AA-2D7DDE088346}"/>
              </a:ext>
            </a:extLst>
          </p:cNvPr>
          <p:cNvGrpSpPr/>
          <p:nvPr/>
        </p:nvGrpSpPr>
        <p:grpSpPr>
          <a:xfrm>
            <a:off x="4011912" y="5011227"/>
            <a:ext cx="7267575" cy="412598"/>
            <a:chOff x="1848579" y="5121997"/>
            <a:chExt cx="7267575" cy="4125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502CCB4-A385-8A28-D564-A8F4B2FA1103}"/>
                </a:ext>
              </a:extLst>
            </p:cNvPr>
            <p:cNvSpPr/>
            <p:nvPr/>
          </p:nvSpPr>
          <p:spPr>
            <a:xfrm>
              <a:off x="1848579" y="5122000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93F0D0-A3B0-57F0-7218-15637C36F594}"/>
                </a:ext>
              </a:extLst>
            </p:cNvPr>
            <p:cNvSpPr/>
            <p:nvPr/>
          </p:nvSpPr>
          <p:spPr>
            <a:xfrm>
              <a:off x="4861930" y="5121998"/>
              <a:ext cx="1460809" cy="41259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urn-off fan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BC68B1-60A9-6208-A208-D3094D76549D}"/>
                </a:ext>
              </a:extLst>
            </p:cNvPr>
            <p:cNvSpPr/>
            <p:nvPr/>
          </p:nvSpPr>
          <p:spPr>
            <a:xfrm>
              <a:off x="6579219" y="5121997"/>
              <a:ext cx="1460810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</a:t>
              </a:r>
              <a:r>
                <a:rPr lang="en-KZ" sz="1600" dirty="0">
                  <a:solidFill>
                    <a:schemeClr val="tx1"/>
                  </a:solidFill>
                </a:rPr>
                <a:t>pen cupboard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BA3ACE-83D9-D1CD-A7AF-C67B81C20FFA}"/>
                </a:ext>
              </a:extLst>
            </p:cNvPr>
            <p:cNvSpPr/>
            <p:nvPr/>
          </p:nvSpPr>
          <p:spPr>
            <a:xfrm>
              <a:off x="8597590" y="5121998"/>
              <a:ext cx="518563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KZ" sz="1050" dirty="0">
                  <a:solidFill>
                    <a:schemeClr val="tx1"/>
                  </a:solidFill>
                </a:rPr>
                <a:t>take cereal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4276F1-DF61-2222-EF36-8C95203483A4}"/>
              </a:ext>
            </a:extLst>
          </p:cNvPr>
          <p:cNvGrpSpPr/>
          <p:nvPr/>
        </p:nvGrpSpPr>
        <p:grpSpPr>
          <a:xfrm>
            <a:off x="4011912" y="5643263"/>
            <a:ext cx="7267575" cy="412597"/>
            <a:chOff x="1848579" y="5749256"/>
            <a:chExt cx="7267575" cy="41259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005B198-0E48-8B16-12D8-3A284039FB36}"/>
                </a:ext>
              </a:extLst>
            </p:cNvPr>
            <p:cNvSpPr/>
            <p:nvPr/>
          </p:nvSpPr>
          <p:spPr>
            <a:xfrm>
              <a:off x="1848579" y="5749258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4EB513-AADA-462C-277A-077CC5F2940C}"/>
                </a:ext>
              </a:extLst>
            </p:cNvPr>
            <p:cNvSpPr/>
            <p:nvPr/>
          </p:nvSpPr>
          <p:spPr>
            <a:xfrm>
              <a:off x="5196467" y="5749256"/>
              <a:ext cx="1382751" cy="4125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</a:t>
              </a:r>
              <a:r>
                <a:rPr lang="en-KZ" sz="1600" dirty="0">
                  <a:solidFill>
                    <a:schemeClr val="tx1"/>
                  </a:solidFill>
                </a:rPr>
                <a:t>ake cupboard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7BC034-643F-9EC9-6A96-430F4265E4F3}"/>
                </a:ext>
              </a:extLst>
            </p:cNvPr>
            <p:cNvSpPr/>
            <p:nvPr/>
          </p:nvSpPr>
          <p:spPr>
            <a:xfrm>
              <a:off x="6579219" y="5749256"/>
              <a:ext cx="2536935" cy="41259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</a:t>
              </a:r>
              <a:r>
                <a:rPr lang="en-KZ" sz="1600" dirty="0">
                  <a:solidFill>
                    <a:schemeClr val="tx1"/>
                  </a:solidFill>
                </a:rPr>
                <a:t>emove cereal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3A7DFD-804F-D950-5B50-AA43638EE58B}"/>
              </a:ext>
            </a:extLst>
          </p:cNvPr>
          <p:cNvGrpSpPr/>
          <p:nvPr/>
        </p:nvGrpSpPr>
        <p:grpSpPr>
          <a:xfrm>
            <a:off x="4011912" y="6266130"/>
            <a:ext cx="7267575" cy="412598"/>
            <a:chOff x="1848579" y="6266130"/>
            <a:chExt cx="7267575" cy="41259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8FB70FC-CC25-947C-6A7F-6AB4A20FA6F9}"/>
                </a:ext>
              </a:extLst>
            </p:cNvPr>
            <p:cNvSpPr/>
            <p:nvPr/>
          </p:nvSpPr>
          <p:spPr>
            <a:xfrm>
              <a:off x="1848579" y="6266133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8CDD15-DF23-F4CF-E0F8-57FEA737F9B5}"/>
                </a:ext>
              </a:extLst>
            </p:cNvPr>
            <p:cNvSpPr/>
            <p:nvPr/>
          </p:nvSpPr>
          <p:spPr>
            <a:xfrm>
              <a:off x="4765005" y="6266131"/>
              <a:ext cx="1814213" cy="412595"/>
            </a:xfrm>
            <a:prstGeom prst="rect">
              <a:avLst/>
            </a:prstGeom>
            <a:solidFill>
              <a:srgbClr val="E93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fan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859E8DC-A4C5-0262-93AC-EE589001BBD1}"/>
                </a:ext>
              </a:extLst>
            </p:cNvPr>
            <p:cNvSpPr/>
            <p:nvPr/>
          </p:nvSpPr>
          <p:spPr>
            <a:xfrm>
              <a:off x="6579219" y="6266130"/>
              <a:ext cx="1460810" cy="41259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close </a:t>
              </a:r>
              <a:r>
                <a:rPr lang="en-KZ" sz="1600" dirty="0">
                  <a:solidFill>
                    <a:schemeClr val="tx1"/>
                  </a:solidFill>
                </a:rPr>
                <a:t>cupboard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B78753-647B-FF09-8021-3FF7EA3CDFE4}"/>
                </a:ext>
              </a:extLst>
            </p:cNvPr>
            <p:cNvSpPr/>
            <p:nvPr/>
          </p:nvSpPr>
          <p:spPr>
            <a:xfrm>
              <a:off x="8318810" y="6266131"/>
              <a:ext cx="797344" cy="412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take </a:t>
              </a:r>
              <a:r>
                <a:rPr lang="en-KZ" sz="1050" dirty="0">
                  <a:solidFill>
                    <a:schemeClr val="tx1"/>
                  </a:solidFill>
                </a:rPr>
                <a:t>cereal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B086E1BE-A4CA-1966-54CD-F5A82701B33E}"/>
              </a:ext>
            </a:extLst>
          </p:cNvPr>
          <p:cNvGraphicFramePr>
            <a:graphicFrameLocks noGrp="1"/>
          </p:cNvGraphicFramePr>
          <p:nvPr/>
        </p:nvGraphicFramePr>
        <p:xfrm>
          <a:off x="2992128" y="4953312"/>
          <a:ext cx="914641" cy="179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641">
                  <a:extLst>
                    <a:ext uri="{9D8B030D-6E8A-4147-A177-3AD203B41FA5}">
                      <a16:colId xmlns:a16="http://schemas.microsoft.com/office/drawing/2014/main" val="27298592"/>
                    </a:ext>
                  </a:extLst>
                </a:gridCol>
              </a:tblGrid>
              <a:tr h="4748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Ground truth (GT)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710872631"/>
                  </a:ext>
                </a:extLst>
              </a:tr>
              <a:tr h="713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Visual-only model (VM)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752295297"/>
                  </a:ext>
                </a:extLst>
              </a:tr>
              <a:tr h="60364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OWL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3560498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87FEF7DF-6523-E713-B645-ECE48B35E0A4}"/>
              </a:ext>
            </a:extLst>
          </p:cNvPr>
          <p:cNvSpPr txBox="1"/>
          <p:nvPr/>
        </p:nvSpPr>
        <p:spPr>
          <a:xfrm>
            <a:off x="93785" y="197389"/>
            <a:ext cx="3812984" cy="35394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We illustrate the performance of OWL in the example shown in Fig.1 of the paper.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OWL predicts: </a:t>
            </a:r>
            <a:r>
              <a:rPr lang="en-US" sz="1600" i="1" dirty="0"/>
              <a:t>‘close fan’ </a:t>
            </a:r>
            <a:r>
              <a:rPr lang="en-US" sz="1600" dirty="0"/>
              <a:t>and the GT action is </a:t>
            </a:r>
            <a:r>
              <a:rPr lang="en-US" sz="1600" i="1" dirty="0"/>
              <a:t>‘turn-off fan’. </a:t>
            </a:r>
            <a:r>
              <a:rPr lang="en-US" sz="1600" dirty="0"/>
              <a:t>However, the visual-only-model (VM) does not detect any interaction with the fan (recall that the fan is not in the field of camera view but has a distinctive sound).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OWL successfully detects the </a:t>
            </a:r>
            <a:r>
              <a:rPr lang="en-US" sz="1600" i="1" dirty="0"/>
              <a:t>‘take cereal’ </a:t>
            </a:r>
            <a:r>
              <a:rPr lang="en-US" sz="1600" dirty="0"/>
              <a:t>action, where VM fails.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VM and OWL detect the interaction with the cupboard but confuse the verb. However, OWL provides more precise temporal boundaries for the action.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E48523-0807-2E2A-FFAB-F523F2554445}"/>
              </a:ext>
            </a:extLst>
          </p:cNvPr>
          <p:cNvSpPr/>
          <p:nvPr/>
        </p:nvSpPr>
        <p:spPr>
          <a:xfrm>
            <a:off x="8686919" y="5003479"/>
            <a:ext cx="1614368" cy="4580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0DFCF8-658F-1CCF-FB31-2E81C4196C0B}"/>
              </a:ext>
            </a:extLst>
          </p:cNvPr>
          <p:cNvSpPr/>
          <p:nvPr/>
        </p:nvSpPr>
        <p:spPr>
          <a:xfrm>
            <a:off x="8701207" y="6214807"/>
            <a:ext cx="1577906" cy="50242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A33656-4BE5-2F73-10F0-95252ED36114}"/>
              </a:ext>
            </a:extLst>
          </p:cNvPr>
          <p:cNvSpPr/>
          <p:nvPr/>
        </p:nvSpPr>
        <p:spPr>
          <a:xfrm>
            <a:off x="7359799" y="5634093"/>
            <a:ext cx="1382751" cy="4580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pic>
        <p:nvPicPr>
          <p:cNvPr id="6" name="P06_14">
            <a:hlinkClick r:id="" action="ppaction://media"/>
            <a:extLst>
              <a:ext uri="{FF2B5EF4-FFF2-40B4-BE49-F238E27FC236}">
                <a16:creationId xmlns:a16="http://schemas.microsoft.com/office/drawing/2014/main" id="{28A274FB-9911-4164-B0FC-7A71E6D81A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1912" y="208585"/>
            <a:ext cx="7267574" cy="40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6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5C049F2-EDCD-AC31-103F-997A8518DD64}"/>
              </a:ext>
            </a:extLst>
          </p:cNvPr>
          <p:cNvSpPr/>
          <p:nvPr/>
        </p:nvSpPr>
        <p:spPr>
          <a:xfrm>
            <a:off x="4011913" y="4454527"/>
            <a:ext cx="7267575" cy="4125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Z" sz="950" dirty="0">
              <a:solidFill>
                <a:schemeClr val="tx1"/>
              </a:solidFill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B8F4EE2-19F2-39E3-7366-EBA41EA76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991954"/>
              </p:ext>
            </p:extLst>
          </p:nvPr>
        </p:nvGraphicFramePr>
        <p:xfrm>
          <a:off x="2992128" y="4953312"/>
          <a:ext cx="914641" cy="179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641">
                  <a:extLst>
                    <a:ext uri="{9D8B030D-6E8A-4147-A177-3AD203B41FA5}">
                      <a16:colId xmlns:a16="http://schemas.microsoft.com/office/drawing/2014/main" val="27298592"/>
                    </a:ext>
                  </a:extLst>
                </a:gridCol>
              </a:tblGrid>
              <a:tr h="4748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Ground truth (GT)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710872631"/>
                  </a:ext>
                </a:extLst>
              </a:tr>
              <a:tr h="713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Visual-only model (VM)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752295297"/>
                  </a:ext>
                </a:extLst>
              </a:tr>
              <a:tr h="60364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OWL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98" marR="8098" marT="8098" marB="0" anchor="ctr"/>
                </a:tc>
                <a:extLst>
                  <a:ext uri="{0D108BD9-81ED-4DB2-BD59-A6C34878D82A}">
                    <a16:rowId xmlns:a16="http://schemas.microsoft.com/office/drawing/2014/main" val="235604988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6251A16-47F2-A45C-72EF-50E9BAEDFD4D}"/>
              </a:ext>
            </a:extLst>
          </p:cNvPr>
          <p:cNvGrpSpPr/>
          <p:nvPr/>
        </p:nvGrpSpPr>
        <p:grpSpPr>
          <a:xfrm>
            <a:off x="4011911" y="4998672"/>
            <a:ext cx="7267575" cy="412621"/>
            <a:chOff x="1848579" y="5121974"/>
            <a:chExt cx="7267575" cy="41262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44B9359-7FDB-B60D-8BE9-EC6DE54FEEAA}"/>
                </a:ext>
              </a:extLst>
            </p:cNvPr>
            <p:cNvSpPr/>
            <p:nvPr/>
          </p:nvSpPr>
          <p:spPr>
            <a:xfrm>
              <a:off x="1848579" y="5122000"/>
              <a:ext cx="7267575" cy="41259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Z" sz="95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BF5A39A-3EA3-8398-DA8A-DA84817BCE14}"/>
                </a:ext>
              </a:extLst>
            </p:cNvPr>
            <p:cNvSpPr/>
            <p:nvPr/>
          </p:nvSpPr>
          <p:spPr>
            <a:xfrm>
              <a:off x="2598237" y="5121997"/>
              <a:ext cx="749661" cy="41259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take plate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8E8393-4015-097C-5D03-8AF607FA9198}"/>
                </a:ext>
              </a:extLst>
            </p:cNvPr>
            <p:cNvSpPr/>
            <p:nvPr/>
          </p:nvSpPr>
          <p:spPr>
            <a:xfrm>
              <a:off x="3866458" y="5121988"/>
              <a:ext cx="484664" cy="412595"/>
            </a:xfrm>
            <a:prstGeom prst="rect">
              <a:avLst/>
            </a:prstGeom>
            <a:solidFill>
              <a:srgbClr val="ECFF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take cereal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8AA3729-7C5B-14F6-12A5-4A808F84E598}"/>
                </a:ext>
              </a:extLst>
            </p:cNvPr>
            <p:cNvSpPr/>
            <p:nvPr/>
          </p:nvSpPr>
          <p:spPr>
            <a:xfrm>
              <a:off x="8078601" y="5121974"/>
              <a:ext cx="738216" cy="412595"/>
            </a:xfrm>
            <a:prstGeom prst="rect">
              <a:avLst/>
            </a:prstGeom>
            <a:solidFill>
              <a:srgbClr val="00F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KZ" sz="950" dirty="0">
                  <a:solidFill>
                    <a:schemeClr val="tx1"/>
                  </a:solidFill>
                </a:rPr>
                <a:t>close cereal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556DB42A-C76C-3975-2311-4954CECC37F6}"/>
              </a:ext>
            </a:extLst>
          </p:cNvPr>
          <p:cNvSpPr/>
          <p:nvPr/>
        </p:nvSpPr>
        <p:spPr>
          <a:xfrm>
            <a:off x="5511226" y="4998674"/>
            <a:ext cx="518563" cy="4125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50" dirty="0">
                <a:solidFill>
                  <a:schemeClr val="tx1"/>
                </a:solidFill>
              </a:rPr>
              <a:t>put plate</a:t>
            </a:r>
            <a:endParaRPr lang="en-KZ" sz="95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3BE98E-6896-94FB-445E-E01CD547A419}"/>
              </a:ext>
            </a:extLst>
          </p:cNvPr>
          <p:cNvSpPr/>
          <p:nvPr/>
        </p:nvSpPr>
        <p:spPr>
          <a:xfrm>
            <a:off x="6514453" y="4998673"/>
            <a:ext cx="1119796" cy="41259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50" dirty="0">
                <a:solidFill>
                  <a:schemeClr val="tx1"/>
                </a:solidFill>
              </a:rPr>
              <a:t>open cereal</a:t>
            </a:r>
            <a:endParaRPr lang="en-KZ" sz="950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5F34EC2-84CE-CC30-3FB8-5C4D0A4E0C52}"/>
              </a:ext>
            </a:extLst>
          </p:cNvPr>
          <p:cNvSpPr/>
          <p:nvPr/>
        </p:nvSpPr>
        <p:spPr>
          <a:xfrm>
            <a:off x="7357810" y="4998672"/>
            <a:ext cx="2884123" cy="4125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50" dirty="0">
                <a:solidFill>
                  <a:schemeClr val="tx1"/>
                </a:solidFill>
              </a:rPr>
              <a:t>pour cereal</a:t>
            </a:r>
            <a:endParaRPr lang="en-KZ" sz="950" dirty="0">
              <a:solidFill>
                <a:schemeClr val="tx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90D05D4-00F3-25EB-C8E6-1719B0C034C6}"/>
              </a:ext>
            </a:extLst>
          </p:cNvPr>
          <p:cNvGrpSpPr/>
          <p:nvPr/>
        </p:nvGrpSpPr>
        <p:grpSpPr>
          <a:xfrm>
            <a:off x="4011910" y="5635419"/>
            <a:ext cx="7267575" cy="412621"/>
            <a:chOff x="4011911" y="4998672"/>
            <a:chExt cx="7267575" cy="41262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816E8C7-B520-DFFD-5C91-3437CA533F1B}"/>
                </a:ext>
              </a:extLst>
            </p:cNvPr>
            <p:cNvGrpSpPr/>
            <p:nvPr/>
          </p:nvGrpSpPr>
          <p:grpSpPr>
            <a:xfrm>
              <a:off x="4011911" y="4998695"/>
              <a:ext cx="7267575" cy="412598"/>
              <a:chOff x="1848579" y="5121997"/>
              <a:chExt cx="7267575" cy="412598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73ED416-5293-2AFC-F10E-86D75A1E0F27}"/>
                  </a:ext>
                </a:extLst>
              </p:cNvPr>
              <p:cNvSpPr/>
              <p:nvPr/>
            </p:nvSpPr>
            <p:spPr>
              <a:xfrm>
                <a:off x="1848579" y="5122000"/>
                <a:ext cx="7267575" cy="41259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KZ" sz="95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EF733306-1270-380B-459A-C4686AA42EF3}"/>
                  </a:ext>
                </a:extLst>
              </p:cNvPr>
              <p:cNvSpPr/>
              <p:nvPr/>
            </p:nvSpPr>
            <p:spPr>
              <a:xfrm>
                <a:off x="2598237" y="5121997"/>
                <a:ext cx="1334432" cy="412595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50" dirty="0">
                    <a:solidFill>
                      <a:schemeClr val="tx1"/>
                    </a:solidFill>
                  </a:rPr>
                  <a:t>take plate</a:t>
                </a:r>
                <a:endParaRPr lang="en-KZ" sz="95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8F972CA-8721-B7AA-FA2C-66FE39FCB056}"/>
                </a:ext>
              </a:extLst>
            </p:cNvPr>
            <p:cNvSpPr/>
            <p:nvPr/>
          </p:nvSpPr>
          <p:spPr>
            <a:xfrm>
              <a:off x="7218586" y="4998672"/>
              <a:ext cx="3023348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pour cereal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D64A7EE-EC41-3D23-E6D8-0BFBEDCDC805}"/>
              </a:ext>
            </a:extLst>
          </p:cNvPr>
          <p:cNvGrpSpPr/>
          <p:nvPr/>
        </p:nvGrpSpPr>
        <p:grpSpPr>
          <a:xfrm>
            <a:off x="4011910" y="6254363"/>
            <a:ext cx="7267575" cy="412621"/>
            <a:chOff x="4011911" y="4998672"/>
            <a:chExt cx="7267575" cy="412621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C1532B9-5D9E-ADA3-4E08-CB75EE64F013}"/>
                </a:ext>
              </a:extLst>
            </p:cNvPr>
            <p:cNvGrpSpPr/>
            <p:nvPr/>
          </p:nvGrpSpPr>
          <p:grpSpPr>
            <a:xfrm>
              <a:off x="4011911" y="4998686"/>
              <a:ext cx="7267575" cy="412607"/>
              <a:chOff x="1848579" y="5121988"/>
              <a:chExt cx="7267575" cy="412607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5F2C758F-8589-F2FC-524F-B4E7464E500A}"/>
                  </a:ext>
                </a:extLst>
              </p:cNvPr>
              <p:cNvSpPr/>
              <p:nvPr/>
            </p:nvSpPr>
            <p:spPr>
              <a:xfrm>
                <a:off x="1848579" y="5122000"/>
                <a:ext cx="7267575" cy="41259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KZ" sz="9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DB222FE-252A-47A7-BA5D-5857CF1799BC}"/>
                  </a:ext>
                </a:extLst>
              </p:cNvPr>
              <p:cNvSpPr/>
              <p:nvPr/>
            </p:nvSpPr>
            <p:spPr>
              <a:xfrm>
                <a:off x="2598237" y="5121997"/>
                <a:ext cx="749661" cy="412595"/>
              </a:xfrm>
              <a:prstGeom prst="rect">
                <a:avLst/>
              </a:prstGeom>
              <a:solidFill>
                <a:srgbClr val="E93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50" dirty="0">
                    <a:solidFill>
                      <a:schemeClr val="tx1"/>
                    </a:solidFill>
                  </a:rPr>
                  <a:t>take bowl</a:t>
                </a:r>
                <a:endParaRPr lang="en-KZ" sz="9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B4B073A5-7178-F3CD-46B8-D377A27D66E3}"/>
                  </a:ext>
                </a:extLst>
              </p:cNvPr>
              <p:cNvSpPr/>
              <p:nvPr/>
            </p:nvSpPr>
            <p:spPr>
              <a:xfrm>
                <a:off x="3866458" y="5121988"/>
                <a:ext cx="484664" cy="412595"/>
              </a:xfrm>
              <a:prstGeom prst="rect">
                <a:avLst/>
              </a:prstGeom>
              <a:solidFill>
                <a:srgbClr val="ECFF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50" dirty="0">
                    <a:solidFill>
                      <a:schemeClr val="tx1"/>
                    </a:solidFill>
                  </a:rPr>
                  <a:t>take cereal</a:t>
                </a:r>
                <a:endParaRPr lang="en-KZ" sz="95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BDA6DEC-5746-C322-1AFB-BFA75141C16F}"/>
                </a:ext>
              </a:extLst>
            </p:cNvPr>
            <p:cNvSpPr/>
            <p:nvPr/>
          </p:nvSpPr>
          <p:spPr>
            <a:xfrm>
              <a:off x="5511226" y="4998674"/>
              <a:ext cx="518563" cy="4125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put cereal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2C3CC6A-40BF-4767-8D4B-E52C708F3874}"/>
                </a:ext>
              </a:extLst>
            </p:cNvPr>
            <p:cNvSpPr/>
            <p:nvPr/>
          </p:nvSpPr>
          <p:spPr>
            <a:xfrm>
              <a:off x="6514453" y="4998673"/>
              <a:ext cx="1119796" cy="41259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open cereal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E0F4D6B-CEE3-5E21-705B-BE298615022F}"/>
                </a:ext>
              </a:extLst>
            </p:cNvPr>
            <p:cNvSpPr/>
            <p:nvPr/>
          </p:nvSpPr>
          <p:spPr>
            <a:xfrm>
              <a:off x="7357811" y="4998672"/>
              <a:ext cx="2584786" cy="4125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dirty="0">
                  <a:solidFill>
                    <a:schemeClr val="tx1"/>
                  </a:solidFill>
                </a:rPr>
                <a:t>pour cereal</a:t>
              </a:r>
              <a:endParaRPr lang="en-KZ" sz="95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9DF067CB-3177-74E5-01A0-74D80B1B30AA}"/>
              </a:ext>
            </a:extLst>
          </p:cNvPr>
          <p:cNvSpPr txBox="1"/>
          <p:nvPr/>
        </p:nvSpPr>
        <p:spPr>
          <a:xfrm>
            <a:off x="118991" y="190164"/>
            <a:ext cx="3787778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KZ" sz="1600" dirty="0"/>
              <a:t>We showcase the predictions of OWL and the video-only model (VM) vs the GT in a slightly dark environment.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KZ" sz="1600" dirty="0"/>
              <a:t>OWL succesfully detects actions: </a:t>
            </a:r>
            <a:r>
              <a:rPr lang="en-KZ" sz="1600" i="1" dirty="0"/>
              <a:t>‘take cereal’</a:t>
            </a:r>
            <a:r>
              <a:rPr lang="en-KZ" sz="1600" dirty="0"/>
              <a:t>, </a:t>
            </a:r>
            <a:r>
              <a:rPr lang="en-KZ" sz="1600" i="1" dirty="0"/>
              <a:t>‘open cereal’ </a:t>
            </a:r>
            <a:r>
              <a:rPr lang="en-KZ" sz="1600" dirty="0"/>
              <a:t>and </a:t>
            </a:r>
            <a:r>
              <a:rPr lang="en-KZ" sz="1600" i="1" dirty="0"/>
              <a:t>‘put cereal’</a:t>
            </a:r>
            <a:r>
              <a:rPr lang="en-KZ" sz="1600" dirty="0"/>
              <a:t>, VM failed to predict them.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7933A9-A754-2206-0840-7B5C5C73D49E}"/>
              </a:ext>
            </a:extLst>
          </p:cNvPr>
          <p:cNvSpPr/>
          <p:nvPr/>
        </p:nvSpPr>
        <p:spPr>
          <a:xfrm>
            <a:off x="10806907" y="4998672"/>
            <a:ext cx="484664" cy="412595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Z" sz="950" dirty="0">
                <a:solidFill>
                  <a:schemeClr val="tx1"/>
                </a:solidFill>
              </a:rPr>
              <a:t>put cereal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B942CA-1DFA-B325-D76D-2A146A8422AB}"/>
              </a:ext>
            </a:extLst>
          </p:cNvPr>
          <p:cNvSpPr/>
          <p:nvPr/>
        </p:nvSpPr>
        <p:spPr>
          <a:xfrm>
            <a:off x="10806907" y="6254337"/>
            <a:ext cx="484664" cy="412595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Z" sz="950" dirty="0">
                <a:solidFill>
                  <a:schemeClr val="tx1"/>
                </a:solidFill>
              </a:rPr>
              <a:t>put cereal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087100-0230-78DC-521A-5F50484DD5DD}"/>
              </a:ext>
            </a:extLst>
          </p:cNvPr>
          <p:cNvSpPr/>
          <p:nvPr/>
        </p:nvSpPr>
        <p:spPr>
          <a:xfrm>
            <a:off x="5975768" y="6224021"/>
            <a:ext cx="563355" cy="4580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F65EF1-0C92-A670-409A-7A91F92BBB4B}"/>
              </a:ext>
            </a:extLst>
          </p:cNvPr>
          <p:cNvSpPr/>
          <p:nvPr/>
        </p:nvSpPr>
        <p:spPr>
          <a:xfrm>
            <a:off x="6514451" y="6235413"/>
            <a:ext cx="951538" cy="4580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F40E5B-7AD3-1F15-14A8-9297A404B1DB}"/>
              </a:ext>
            </a:extLst>
          </p:cNvPr>
          <p:cNvSpPr/>
          <p:nvPr/>
        </p:nvSpPr>
        <p:spPr>
          <a:xfrm>
            <a:off x="10761283" y="6239075"/>
            <a:ext cx="572223" cy="4580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KZ"/>
          </a:p>
        </p:txBody>
      </p:sp>
      <p:pic>
        <p:nvPicPr>
          <p:cNvPr id="19" name="P07_18_GT">
            <a:hlinkClick r:id="" action="ppaction://media"/>
            <a:extLst>
              <a:ext uri="{FF2B5EF4-FFF2-40B4-BE49-F238E27FC236}">
                <a16:creationId xmlns:a16="http://schemas.microsoft.com/office/drawing/2014/main" id="{369B44DC-1633-BEC5-FB6F-CBBDBA6BD1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1910" y="158918"/>
            <a:ext cx="7268235" cy="408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1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570</Words>
  <Application>Microsoft Macintosh PowerPoint</Application>
  <PresentationFormat>Widescreen</PresentationFormat>
  <Paragraphs>81</Paragraphs>
  <Slides>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Supplementary material OWL </vt:lpstr>
      <vt:lpstr>Qualitative examples on EPIC-KITCHNES-100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Merey Ramazanova</dc:creator>
  <cp:lastModifiedBy>Merey Ramazanova</cp:lastModifiedBy>
  <cp:revision>6</cp:revision>
  <dcterms:created xsi:type="dcterms:W3CDTF">2022-07-31T12:36:12Z</dcterms:created>
  <dcterms:modified xsi:type="dcterms:W3CDTF">2023-04-10T12:35:33Z</dcterms:modified>
</cp:coreProperties>
</file>