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6858000" cx="9144000"/>
  <p:notesSz cx="6858000" cy="9144000"/>
  <p:embeddedFontLst>
    <p:embeddedFont>
      <p:font typeface="Century Gothic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833">
          <p15:clr>
            <a:srgbClr val="9AA0A6"/>
          </p15:clr>
        </p15:guide>
        <p15:guide id="2" orient="horz" pos="4201">
          <p15:clr>
            <a:srgbClr val="9AA0A6"/>
          </p15:clr>
        </p15:guide>
        <p15:guide id="3" orient="horz" pos="2103">
          <p15:clr>
            <a:srgbClr val="9AA0A6"/>
          </p15:clr>
        </p15:guide>
        <p15:guide id="4" orient="horz" pos="129">
          <p15:clr>
            <a:srgbClr val="9AA0A6"/>
          </p15:clr>
        </p15:guide>
        <p15:guide id="5" pos="581">
          <p15:clr>
            <a:srgbClr val="9AA0A6"/>
          </p15:clr>
        </p15:guide>
        <p15:guide id="6" pos="5429">
          <p15:clr>
            <a:srgbClr val="9AA0A6"/>
          </p15:clr>
        </p15:guide>
      </p15:sldGuideLst>
    </p:ext>
    <p:ext uri="http://customooxmlschemas.google.com/">
      <go:slidesCustomData xmlns:go="http://customooxmlschemas.google.com/" r:id="rId36" roundtripDataSignature="AMtx7mi9j7w379BFvC5Yvs1X7dfL+hVK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833" orient="horz"/>
        <p:guide pos="4201" orient="horz"/>
        <p:guide pos="2103" orient="horz"/>
        <p:guide pos="129" orient="horz"/>
        <p:guide pos="581"/>
        <p:guide pos="5429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CenturyGothic-bold.fntdata"/><Relationship Id="rId10" Type="http://schemas.openxmlformats.org/officeDocument/2006/relationships/slide" Target="slides/slide5.xml"/><Relationship Id="rId32" Type="http://schemas.openxmlformats.org/officeDocument/2006/relationships/font" Target="fonts/CenturyGothic-regular.fntdata"/><Relationship Id="rId13" Type="http://schemas.openxmlformats.org/officeDocument/2006/relationships/slide" Target="slides/slide8.xml"/><Relationship Id="rId35" Type="http://schemas.openxmlformats.org/officeDocument/2006/relationships/font" Target="fonts/CenturyGothic-boldItalic.fntdata"/><Relationship Id="rId12" Type="http://schemas.openxmlformats.org/officeDocument/2006/relationships/slide" Target="slides/slide7.xml"/><Relationship Id="rId34" Type="http://schemas.openxmlformats.org/officeDocument/2006/relationships/font" Target="fonts/CenturyGothic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customschemas.google.com/relationships/presentationmetadata" Target="meta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9a6f60697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6" name="Google Shape;266;g9a6f606974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4" name="Google Shape;28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0" name="Google Shape;29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8" name="Google Shape;308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6" name="Google Shape;32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4" name="Google Shape;34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1" name="Google Shape;351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8c0784ecf4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64" name="Google Shape;364;g8c0784ecf4_1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7" name="Google Shape;37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90" name="Google Shape;390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3" name="Google Shape;15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9cc726c92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9cc726c92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16" name="Google Shape;41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9ce199274c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9ce199274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2" name="Google Shape;44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9" name="Google Shape;449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64" name="Google Shape;464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79" name="Google Shape;479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8c0784ecf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9" name="Google Shape;159;g8c0784ecf4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4" name="Google Shape;17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9" name="Google Shape;18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4" name="Google Shape;20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0" name="Google Shape;21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9" name="Google Shape;22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9c6992371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8" name="Google Shape;248;g9c69923710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7"/>
          <p:cNvSpPr txBox="1"/>
          <p:nvPr>
            <p:ph type="ctrTitle"/>
          </p:nvPr>
        </p:nvSpPr>
        <p:spPr>
          <a:xfrm>
            <a:off x="866442" y="1447803"/>
            <a:ext cx="6620968" cy="3329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Century Gothic"/>
              <a:buNone/>
              <a:defRPr sz="7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7"/>
          <p:cNvSpPr txBox="1"/>
          <p:nvPr>
            <p:ph idx="1" type="subTitle"/>
          </p:nvPr>
        </p:nvSpPr>
        <p:spPr>
          <a:xfrm>
            <a:off x="866442" y="4777380"/>
            <a:ext cx="6620968" cy="8614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cap="none">
                <a:solidFill>
                  <a:srgbClr val="999999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27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7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7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6"/>
          <p:cNvSpPr txBox="1"/>
          <p:nvPr>
            <p:ph type="title"/>
          </p:nvPr>
        </p:nvSpPr>
        <p:spPr>
          <a:xfrm>
            <a:off x="866444" y="4800587"/>
            <a:ext cx="66209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6"/>
          <p:cNvSpPr/>
          <p:nvPr>
            <p:ph idx="2" type="pic"/>
          </p:nvPr>
        </p:nvSpPr>
        <p:spPr>
          <a:xfrm>
            <a:off x="866442" y="685800"/>
            <a:ext cx="6620968" cy="3640666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352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Google Shape;77;p36"/>
          <p:cNvSpPr txBox="1"/>
          <p:nvPr>
            <p:ph idx="1" type="body"/>
          </p:nvPr>
        </p:nvSpPr>
        <p:spPr>
          <a:xfrm>
            <a:off x="866443" y="5367325"/>
            <a:ext cx="662096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78" name="Google Shape;78;p36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6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6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7"/>
          <p:cNvSpPr txBox="1"/>
          <p:nvPr>
            <p:ph type="title"/>
          </p:nvPr>
        </p:nvSpPr>
        <p:spPr>
          <a:xfrm>
            <a:off x="866442" y="1447800"/>
            <a:ext cx="6620968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7"/>
          <p:cNvSpPr txBox="1"/>
          <p:nvPr>
            <p:ph idx="1" type="body"/>
          </p:nvPr>
        </p:nvSpPr>
        <p:spPr>
          <a:xfrm>
            <a:off x="866442" y="3657600"/>
            <a:ext cx="6620968" cy="23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84" name="Google Shape;84;p37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7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7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8"/>
          <p:cNvSpPr txBox="1"/>
          <p:nvPr>
            <p:ph type="title"/>
          </p:nvPr>
        </p:nvSpPr>
        <p:spPr>
          <a:xfrm>
            <a:off x="1181410" y="1447800"/>
            <a:ext cx="6001049" cy="23233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38"/>
          <p:cNvSpPr txBox="1"/>
          <p:nvPr>
            <p:ph idx="1" type="body"/>
          </p:nvPr>
        </p:nvSpPr>
        <p:spPr>
          <a:xfrm>
            <a:off x="1448178" y="3771174"/>
            <a:ext cx="5461159" cy="342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b="0" i="0" sz="1400" cap="small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90" name="Google Shape;90;p38"/>
          <p:cNvSpPr txBox="1"/>
          <p:nvPr>
            <p:ph idx="2" type="body"/>
          </p:nvPr>
        </p:nvSpPr>
        <p:spPr>
          <a:xfrm>
            <a:off x="866442" y="4350657"/>
            <a:ext cx="662096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91" name="Google Shape;91;p38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8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38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94" name="Google Shape;94;p38"/>
          <p:cNvSpPr txBox="1"/>
          <p:nvPr/>
        </p:nvSpPr>
        <p:spPr>
          <a:xfrm>
            <a:off x="673898" y="971253"/>
            <a:ext cx="601591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200"/>
              <a:buFont typeface="Arial"/>
              <a:buNone/>
            </a:pPr>
            <a:r>
              <a:rPr b="0" i="0" lang="en-IN" sz="12200" u="none" cap="none" strike="noStrike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38"/>
          <p:cNvSpPr txBox="1"/>
          <p:nvPr/>
        </p:nvSpPr>
        <p:spPr>
          <a:xfrm>
            <a:off x="6999691" y="2613787"/>
            <a:ext cx="601591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200"/>
              <a:buFont typeface="Arial"/>
              <a:buNone/>
            </a:pPr>
            <a:r>
              <a:rPr b="0" i="0" lang="en-IN" sz="12200" u="none" cap="none" strike="noStrike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9"/>
          <p:cNvSpPr txBox="1"/>
          <p:nvPr>
            <p:ph type="title"/>
          </p:nvPr>
        </p:nvSpPr>
        <p:spPr>
          <a:xfrm>
            <a:off x="866442" y="3124201"/>
            <a:ext cx="6620969" cy="16531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9"/>
          <p:cNvSpPr txBox="1"/>
          <p:nvPr>
            <p:ph idx="1" type="body"/>
          </p:nvPr>
        </p:nvSpPr>
        <p:spPr>
          <a:xfrm>
            <a:off x="866442" y="4777381"/>
            <a:ext cx="66209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39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39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9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">
  <p:cSld name="3 Colum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0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40"/>
          <p:cNvSpPr txBox="1"/>
          <p:nvPr>
            <p:ph idx="1" type="body"/>
          </p:nvPr>
        </p:nvSpPr>
        <p:spPr>
          <a:xfrm>
            <a:off x="474835" y="1981200"/>
            <a:ext cx="22107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5" name="Google Shape;105;p40"/>
          <p:cNvSpPr txBox="1"/>
          <p:nvPr>
            <p:ph idx="2" type="body"/>
          </p:nvPr>
        </p:nvSpPr>
        <p:spPr>
          <a:xfrm>
            <a:off x="489475" y="2667000"/>
            <a:ext cx="2196084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06" name="Google Shape;106;p40"/>
          <p:cNvSpPr txBox="1"/>
          <p:nvPr>
            <p:ph idx="3" type="body"/>
          </p:nvPr>
        </p:nvSpPr>
        <p:spPr>
          <a:xfrm>
            <a:off x="2913504" y="1981200"/>
            <a:ext cx="220275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7" name="Google Shape;107;p40"/>
          <p:cNvSpPr txBox="1"/>
          <p:nvPr>
            <p:ph idx="4" type="body"/>
          </p:nvPr>
        </p:nvSpPr>
        <p:spPr>
          <a:xfrm>
            <a:off x="2905587" y="2667000"/>
            <a:ext cx="2210671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08" name="Google Shape;108;p40"/>
          <p:cNvSpPr txBox="1"/>
          <p:nvPr>
            <p:ph idx="5" type="body"/>
          </p:nvPr>
        </p:nvSpPr>
        <p:spPr>
          <a:xfrm>
            <a:off x="5344917" y="1981200"/>
            <a:ext cx="219965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9" name="Google Shape;109;p40"/>
          <p:cNvSpPr txBox="1"/>
          <p:nvPr>
            <p:ph idx="6" type="body"/>
          </p:nvPr>
        </p:nvSpPr>
        <p:spPr>
          <a:xfrm>
            <a:off x="5344917" y="2667000"/>
            <a:ext cx="2199658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cxnSp>
        <p:nvCxnSpPr>
          <p:cNvPr id="110" name="Google Shape;110;p40"/>
          <p:cNvCxnSpPr/>
          <p:nvPr/>
        </p:nvCxnSpPr>
        <p:spPr>
          <a:xfrm>
            <a:off x="2795334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999999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" name="Google Shape;111;p40"/>
          <p:cNvCxnSpPr/>
          <p:nvPr/>
        </p:nvCxnSpPr>
        <p:spPr>
          <a:xfrm>
            <a:off x="5223030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999999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" name="Google Shape;112;p40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0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0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icture Column">
  <p:cSld name="3 Picture Column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1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41"/>
          <p:cNvSpPr txBox="1"/>
          <p:nvPr>
            <p:ph idx="1" type="body"/>
          </p:nvPr>
        </p:nvSpPr>
        <p:spPr>
          <a:xfrm>
            <a:off x="489475" y="4250949"/>
            <a:ext cx="22056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18" name="Google Shape;118;p41"/>
          <p:cNvSpPr/>
          <p:nvPr>
            <p:ph idx="2" type="pic"/>
          </p:nvPr>
        </p:nvSpPr>
        <p:spPr>
          <a:xfrm>
            <a:off x="489475" y="2209800"/>
            <a:ext cx="2205612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352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9" name="Google Shape;119;p41"/>
          <p:cNvSpPr txBox="1"/>
          <p:nvPr>
            <p:ph idx="3" type="body"/>
          </p:nvPr>
        </p:nvSpPr>
        <p:spPr>
          <a:xfrm>
            <a:off x="489475" y="4827214"/>
            <a:ext cx="2205612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20" name="Google Shape;120;p41"/>
          <p:cNvSpPr txBox="1"/>
          <p:nvPr>
            <p:ph idx="4" type="body"/>
          </p:nvPr>
        </p:nvSpPr>
        <p:spPr>
          <a:xfrm>
            <a:off x="2917792" y="4250949"/>
            <a:ext cx="2198466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21" name="Google Shape;121;p41"/>
          <p:cNvSpPr/>
          <p:nvPr>
            <p:ph idx="5" type="pic"/>
          </p:nvPr>
        </p:nvSpPr>
        <p:spPr>
          <a:xfrm>
            <a:off x="2917791" y="2209800"/>
            <a:ext cx="2198466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352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2" name="Google Shape;122;p41"/>
          <p:cNvSpPr txBox="1"/>
          <p:nvPr>
            <p:ph idx="6" type="body"/>
          </p:nvPr>
        </p:nvSpPr>
        <p:spPr>
          <a:xfrm>
            <a:off x="2916777" y="4827213"/>
            <a:ext cx="2201378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23" name="Google Shape;123;p41"/>
          <p:cNvSpPr txBox="1"/>
          <p:nvPr>
            <p:ph idx="7" type="body"/>
          </p:nvPr>
        </p:nvSpPr>
        <p:spPr>
          <a:xfrm>
            <a:off x="5344917" y="4250949"/>
            <a:ext cx="219965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24" name="Google Shape;124;p41"/>
          <p:cNvSpPr/>
          <p:nvPr>
            <p:ph idx="8" type="pic"/>
          </p:nvPr>
        </p:nvSpPr>
        <p:spPr>
          <a:xfrm>
            <a:off x="5344917" y="2209800"/>
            <a:ext cx="2199658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352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5" name="Google Shape;125;p41"/>
          <p:cNvSpPr txBox="1"/>
          <p:nvPr>
            <p:ph idx="9" type="body"/>
          </p:nvPr>
        </p:nvSpPr>
        <p:spPr>
          <a:xfrm>
            <a:off x="5344825" y="4827211"/>
            <a:ext cx="2202571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cxnSp>
        <p:nvCxnSpPr>
          <p:cNvPr id="126" name="Google Shape;126;p41"/>
          <p:cNvCxnSpPr/>
          <p:nvPr/>
        </p:nvCxnSpPr>
        <p:spPr>
          <a:xfrm>
            <a:off x="2795334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999999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" name="Google Shape;127;p41"/>
          <p:cNvCxnSpPr/>
          <p:nvPr/>
        </p:nvCxnSpPr>
        <p:spPr>
          <a:xfrm>
            <a:off x="5223030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999999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8" name="Google Shape;128;p41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41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41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2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42"/>
          <p:cNvSpPr txBox="1"/>
          <p:nvPr>
            <p:ph idx="1" type="body"/>
          </p:nvPr>
        </p:nvSpPr>
        <p:spPr>
          <a:xfrm rot="5400000">
            <a:off x="2085787" y="794839"/>
            <a:ext cx="4195481" cy="67116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4" name="Google Shape;134;p42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42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2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3"/>
          <p:cNvSpPr txBox="1"/>
          <p:nvPr>
            <p:ph type="title"/>
          </p:nvPr>
        </p:nvSpPr>
        <p:spPr>
          <a:xfrm rot="5400000">
            <a:off x="3974117" y="2685882"/>
            <a:ext cx="5826125" cy="131479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3"/>
          <p:cNvSpPr txBox="1"/>
          <p:nvPr>
            <p:ph idx="1" type="body"/>
          </p:nvPr>
        </p:nvSpPr>
        <p:spPr>
          <a:xfrm rot="5400000">
            <a:off x="532314" y="730366"/>
            <a:ext cx="5483134" cy="5568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40" name="Google Shape;140;p43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43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3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8"/>
          <p:cNvSpPr txBox="1"/>
          <p:nvPr>
            <p:ph type="title"/>
          </p:nvPr>
        </p:nvSpPr>
        <p:spPr>
          <a:xfrm>
            <a:off x="866444" y="2861736"/>
            <a:ext cx="6620967" cy="191564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8"/>
          <p:cNvSpPr txBox="1"/>
          <p:nvPr>
            <p:ph idx="1" type="body"/>
          </p:nvPr>
        </p:nvSpPr>
        <p:spPr>
          <a:xfrm>
            <a:off x="866442" y="4777381"/>
            <a:ext cx="66209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28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8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8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9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9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9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9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0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0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0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1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1"/>
          <p:cNvSpPr txBox="1"/>
          <p:nvPr>
            <p:ph idx="1" type="body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1" name="Google Shape;41;p31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1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1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2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2"/>
          <p:cNvSpPr txBox="1"/>
          <p:nvPr>
            <p:ph idx="1" type="body"/>
          </p:nvPr>
        </p:nvSpPr>
        <p:spPr>
          <a:xfrm>
            <a:off x="827701" y="2060577"/>
            <a:ext cx="3298113" cy="419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47" name="Google Shape;47;p32"/>
          <p:cNvSpPr txBox="1"/>
          <p:nvPr>
            <p:ph idx="2" type="body"/>
          </p:nvPr>
        </p:nvSpPr>
        <p:spPr>
          <a:xfrm>
            <a:off x="4241976" y="2056093"/>
            <a:ext cx="3298115" cy="4200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48" name="Google Shape;48;p32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2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2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3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3"/>
          <p:cNvSpPr txBox="1"/>
          <p:nvPr>
            <p:ph idx="1" type="body"/>
          </p:nvPr>
        </p:nvSpPr>
        <p:spPr>
          <a:xfrm>
            <a:off x="827701" y="1905000"/>
            <a:ext cx="32981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54" name="Google Shape;54;p33"/>
          <p:cNvSpPr txBox="1"/>
          <p:nvPr>
            <p:ph idx="2" type="body"/>
          </p:nvPr>
        </p:nvSpPr>
        <p:spPr>
          <a:xfrm>
            <a:off x="827701" y="2514600"/>
            <a:ext cx="3298113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55" name="Google Shape;55;p33"/>
          <p:cNvSpPr txBox="1"/>
          <p:nvPr>
            <p:ph idx="3" type="body"/>
          </p:nvPr>
        </p:nvSpPr>
        <p:spPr>
          <a:xfrm>
            <a:off x="4241977" y="1905000"/>
            <a:ext cx="3298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999999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56" name="Google Shape;56;p33"/>
          <p:cNvSpPr txBox="1"/>
          <p:nvPr>
            <p:ph idx="4" type="body"/>
          </p:nvPr>
        </p:nvSpPr>
        <p:spPr>
          <a:xfrm>
            <a:off x="4241977" y="2514600"/>
            <a:ext cx="3298113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57" name="Google Shape;57;p33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3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3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4"/>
          <p:cNvSpPr txBox="1"/>
          <p:nvPr>
            <p:ph type="title"/>
          </p:nvPr>
        </p:nvSpPr>
        <p:spPr>
          <a:xfrm>
            <a:off x="866442" y="1447800"/>
            <a:ext cx="2551462" cy="1447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4"/>
          <p:cNvSpPr txBox="1"/>
          <p:nvPr>
            <p:ph idx="1" type="body"/>
          </p:nvPr>
        </p:nvSpPr>
        <p:spPr>
          <a:xfrm>
            <a:off x="3589398" y="1447800"/>
            <a:ext cx="3898013" cy="457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►"/>
              <a:defRPr sz="2000"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2pPr>
            <a:lvl3pPr indent="-30988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3pPr>
            <a:lvl4pPr indent="-29971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4pPr>
            <a:lvl5pPr indent="-29972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5pPr>
            <a:lvl6pPr indent="-29972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6pPr>
            <a:lvl7pPr indent="-29972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7pPr>
            <a:lvl8pPr indent="-29972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8pPr>
            <a:lvl9pPr indent="-29972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9pPr>
          </a:lstStyle>
          <a:p/>
        </p:txBody>
      </p:sp>
      <p:sp>
        <p:nvSpPr>
          <p:cNvPr id="63" name="Google Shape;63;p34"/>
          <p:cNvSpPr txBox="1"/>
          <p:nvPr>
            <p:ph idx="2" type="body"/>
          </p:nvPr>
        </p:nvSpPr>
        <p:spPr>
          <a:xfrm>
            <a:off x="866442" y="3129283"/>
            <a:ext cx="2551462" cy="2895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4" name="Google Shape;64;p34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4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4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5"/>
          <p:cNvSpPr txBox="1"/>
          <p:nvPr>
            <p:ph type="title"/>
          </p:nvPr>
        </p:nvSpPr>
        <p:spPr>
          <a:xfrm>
            <a:off x="865656" y="1854192"/>
            <a:ext cx="3820674" cy="157480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5"/>
          <p:cNvSpPr/>
          <p:nvPr>
            <p:ph idx="2" type="pic"/>
          </p:nvPr>
        </p:nvSpPr>
        <p:spPr>
          <a:xfrm>
            <a:off x="5213518" y="1143000"/>
            <a:ext cx="2400925" cy="4572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352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Google Shape;70;p35"/>
          <p:cNvSpPr txBox="1"/>
          <p:nvPr>
            <p:ph idx="1" type="body"/>
          </p:nvPr>
        </p:nvSpPr>
        <p:spPr>
          <a:xfrm>
            <a:off x="866441" y="3657600"/>
            <a:ext cx="3814728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71" name="Google Shape;71;p35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5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5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>
            <a:gsLst>
              <a:gs pos="0">
                <a:srgbClr val="666666">
                  <a:alpha val="6274"/>
                </a:srgbClr>
              </a:gs>
              <a:gs pos="36000">
                <a:srgbClr val="666666">
                  <a:alpha val="5490"/>
                </a:srgbClr>
              </a:gs>
              <a:gs pos="69000">
                <a:srgbClr val="666666">
                  <a:alpha val="0"/>
                </a:srgbClr>
              </a:gs>
              <a:gs pos="100000">
                <a:srgbClr val="666666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26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>
            <a:gsLst>
              <a:gs pos="0">
                <a:srgbClr val="666666">
                  <a:alpha val="13333"/>
                </a:srgbClr>
              </a:gs>
              <a:gs pos="36000">
                <a:srgbClr val="666666">
                  <a:alpha val="6274"/>
                </a:srgbClr>
              </a:gs>
              <a:gs pos="73000">
                <a:srgbClr val="666666">
                  <a:alpha val="0"/>
                </a:srgbClr>
              </a:gs>
              <a:gs pos="100000">
                <a:srgbClr val="666666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26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>
            <a:gsLst>
              <a:gs pos="0">
                <a:srgbClr val="666666">
                  <a:alpha val="8235"/>
                </a:srgbClr>
              </a:gs>
              <a:gs pos="36000">
                <a:srgbClr val="666666">
                  <a:alpha val="4313"/>
                </a:srgbClr>
              </a:gs>
              <a:gs pos="66000">
                <a:srgbClr val="666666">
                  <a:alpha val="0"/>
                </a:srgbClr>
              </a:gs>
              <a:gs pos="100000">
                <a:srgbClr val="666666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26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>
            <a:gsLst>
              <a:gs pos="0">
                <a:srgbClr val="666666">
                  <a:alpha val="10588"/>
                </a:srgbClr>
              </a:gs>
              <a:gs pos="36000">
                <a:srgbClr val="666666">
                  <a:alpha val="9411"/>
                </a:srgbClr>
              </a:gs>
              <a:gs pos="75000">
                <a:srgbClr val="666666">
                  <a:alpha val="0"/>
                </a:srgbClr>
              </a:gs>
              <a:gs pos="100000">
                <a:srgbClr val="666666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6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>
            <a:gsLst>
              <a:gs pos="0">
                <a:srgbClr val="666666">
                  <a:alpha val="7450"/>
                </a:srgbClr>
              </a:gs>
              <a:gs pos="36000">
                <a:srgbClr val="666666">
                  <a:alpha val="7450"/>
                </a:srgbClr>
              </a:gs>
              <a:gs pos="72000">
                <a:srgbClr val="666666">
                  <a:alpha val="0"/>
                </a:srgbClr>
              </a:gs>
              <a:gs pos="100000">
                <a:srgbClr val="666666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31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6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6"/>
          <p:cNvSpPr txBox="1"/>
          <p:nvPr>
            <p:ph idx="1" type="body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600"/>
              <a:buFont typeface="Noto Sans Symbols"/>
              <a:buChar char="►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26"/>
          <p:cNvSpPr txBox="1"/>
          <p:nvPr>
            <p:ph idx="10" type="dt"/>
          </p:nvPr>
        </p:nvSpPr>
        <p:spPr>
          <a:xfrm rot="5400000">
            <a:off x="7494990" y="1828771"/>
            <a:ext cx="990599" cy="228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" name="Google Shape;15;p26"/>
          <p:cNvSpPr txBox="1"/>
          <p:nvPr>
            <p:ph idx="11" type="ftr"/>
          </p:nvPr>
        </p:nvSpPr>
        <p:spPr>
          <a:xfrm rot="5400000">
            <a:off x="6233336" y="3263371"/>
            <a:ext cx="3859795" cy="2286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" name="Google Shape;16;p26"/>
          <p:cNvSpPr txBox="1"/>
          <p:nvPr>
            <p:ph idx="12" type="sldNum"/>
          </p:nvPr>
        </p:nvSpPr>
        <p:spPr>
          <a:xfrm>
            <a:off x="7766432" y="295738"/>
            <a:ext cx="628813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1"/>
              <a:buFont typeface="Arial"/>
              <a:buNone/>
              <a:defRPr b="0" i="0" sz="2801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gif"/><Relationship Id="rId4" Type="http://schemas.openxmlformats.org/officeDocument/2006/relationships/image" Target="../media/image27.gif"/><Relationship Id="rId5" Type="http://schemas.openxmlformats.org/officeDocument/2006/relationships/image" Target="../media/image29.gif"/><Relationship Id="rId6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33.gif"/><Relationship Id="rId6" Type="http://schemas.openxmlformats.org/officeDocument/2006/relationships/image" Target="../media/image30.gif"/><Relationship Id="rId7" Type="http://schemas.openxmlformats.org/officeDocument/2006/relationships/image" Target="../media/image40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Relationship Id="rId4" Type="http://schemas.openxmlformats.org/officeDocument/2006/relationships/image" Target="../media/image35.png"/><Relationship Id="rId5" Type="http://schemas.openxmlformats.org/officeDocument/2006/relationships/image" Target="../media/image42.gif"/><Relationship Id="rId6" Type="http://schemas.openxmlformats.org/officeDocument/2006/relationships/image" Target="../media/image49.gif"/><Relationship Id="rId7" Type="http://schemas.openxmlformats.org/officeDocument/2006/relationships/image" Target="../media/image36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3.gif"/><Relationship Id="rId6" Type="http://schemas.openxmlformats.org/officeDocument/2006/relationships/image" Target="../media/image46.gif"/><Relationship Id="rId7" Type="http://schemas.openxmlformats.org/officeDocument/2006/relationships/image" Target="../media/image51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7.gif"/><Relationship Id="rId4" Type="http://schemas.openxmlformats.org/officeDocument/2006/relationships/image" Target="../media/image44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1.gif"/><Relationship Id="rId4" Type="http://schemas.openxmlformats.org/officeDocument/2006/relationships/image" Target="../media/image59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0.gif"/><Relationship Id="rId4" Type="http://schemas.openxmlformats.org/officeDocument/2006/relationships/image" Target="../media/image52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5.gif"/><Relationship Id="rId4" Type="http://schemas.openxmlformats.org/officeDocument/2006/relationships/image" Target="../media/image68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5.gif"/><Relationship Id="rId4" Type="http://schemas.openxmlformats.org/officeDocument/2006/relationships/image" Target="../media/image58.gif"/><Relationship Id="rId5" Type="http://schemas.openxmlformats.org/officeDocument/2006/relationships/image" Target="../media/image54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9.gif"/><Relationship Id="rId4" Type="http://schemas.openxmlformats.org/officeDocument/2006/relationships/image" Target="../media/image56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3.gif"/><Relationship Id="rId4" Type="http://schemas.openxmlformats.org/officeDocument/2006/relationships/image" Target="../media/image61.gif"/><Relationship Id="rId5" Type="http://schemas.openxmlformats.org/officeDocument/2006/relationships/image" Target="../media/image63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7.png"/><Relationship Id="rId4" Type="http://schemas.openxmlformats.org/officeDocument/2006/relationships/image" Target="../media/image64.gif"/><Relationship Id="rId5" Type="http://schemas.openxmlformats.org/officeDocument/2006/relationships/image" Target="../media/image67.gif"/><Relationship Id="rId6" Type="http://schemas.openxmlformats.org/officeDocument/2006/relationships/image" Target="../media/image47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0.png"/><Relationship Id="rId4" Type="http://schemas.openxmlformats.org/officeDocument/2006/relationships/image" Target="../media/image62.gif"/><Relationship Id="rId5" Type="http://schemas.openxmlformats.org/officeDocument/2006/relationships/image" Target="../media/image65.gif"/><Relationship Id="rId6" Type="http://schemas.openxmlformats.org/officeDocument/2006/relationships/image" Target="../media/image66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5.gif"/><Relationship Id="rId5" Type="http://schemas.openxmlformats.org/officeDocument/2006/relationships/image" Target="../media/image12.gif"/><Relationship Id="rId6" Type="http://schemas.openxmlformats.org/officeDocument/2006/relationships/image" Target="../media/image10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6.gif"/><Relationship Id="rId5" Type="http://schemas.openxmlformats.org/officeDocument/2006/relationships/image" Target="../media/image7.gif"/><Relationship Id="rId6" Type="http://schemas.openxmlformats.org/officeDocument/2006/relationships/image" Target="../media/image8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21.gif"/><Relationship Id="rId5" Type="http://schemas.openxmlformats.org/officeDocument/2006/relationships/image" Target="../media/image3.gif"/><Relationship Id="rId6" Type="http://schemas.openxmlformats.org/officeDocument/2006/relationships/image" Target="../media/image16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19.gif"/><Relationship Id="rId5" Type="http://schemas.openxmlformats.org/officeDocument/2006/relationships/image" Target="../media/image17.gif"/><Relationship Id="rId6" Type="http://schemas.openxmlformats.org/officeDocument/2006/relationships/image" Target="../media/image13.gif"/><Relationship Id="rId7" Type="http://schemas.openxmlformats.org/officeDocument/2006/relationships/image" Target="../media/image14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18.gif"/><Relationship Id="rId5" Type="http://schemas.openxmlformats.org/officeDocument/2006/relationships/image" Target="../media/image22.gif"/><Relationship Id="rId6" Type="http://schemas.openxmlformats.org/officeDocument/2006/relationships/image" Target="../media/image23.gif"/><Relationship Id="rId7" Type="http://schemas.openxmlformats.org/officeDocument/2006/relationships/image" Target="../media/image28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4.gif"/><Relationship Id="rId4" Type="http://schemas.openxmlformats.org/officeDocument/2006/relationships/image" Target="../media/image20.gif"/><Relationship Id="rId5" Type="http://schemas.openxmlformats.org/officeDocument/2006/relationships/image" Target="../media/image37.gif"/><Relationship Id="rId6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"/>
          <p:cNvSpPr txBox="1"/>
          <p:nvPr>
            <p:ph type="ctrTitle"/>
          </p:nvPr>
        </p:nvSpPr>
        <p:spPr>
          <a:xfrm>
            <a:off x="866451" y="1447800"/>
            <a:ext cx="7985400" cy="332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en-IN" sz="3600"/>
              <a:t>A Unified Framework for Compressive Video Recovery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</a:pPr>
            <a:r>
              <a:rPr lang="en-IN" sz="3600"/>
              <a:t>from Coded Exposure Techniques</a:t>
            </a:r>
            <a:endParaRPr sz="3600"/>
          </a:p>
        </p:txBody>
      </p:sp>
      <p:sp>
        <p:nvSpPr>
          <p:cNvPr id="148" name="Google Shape;148;p1"/>
          <p:cNvSpPr txBox="1"/>
          <p:nvPr>
            <p:ph idx="1" type="subTitle"/>
          </p:nvPr>
        </p:nvSpPr>
        <p:spPr>
          <a:xfrm>
            <a:off x="866442" y="4320180"/>
            <a:ext cx="6621000" cy="86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80"/>
              <a:buNone/>
            </a:pPr>
            <a:r>
              <a:rPr lang="en-IN" sz="2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Prasan Shedligeri, Anupama S and Kaushik Mitra</a:t>
            </a:r>
            <a:endParaRPr sz="2400">
              <a:solidFill>
                <a:srgbClr val="F3F3F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 sz="2400">
              <a:solidFill>
                <a:srgbClr val="F3F3F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80"/>
              <a:buNone/>
            </a:pPr>
            <a:r>
              <a:rPr lang="en-IN" sz="2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SUPPLEMENTARY MATERIAL</a:t>
            </a:r>
            <a:endParaRPr sz="2400">
              <a:solidFill>
                <a:srgbClr val="F3F3F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9" name="Google Shape;149;p1"/>
          <p:cNvSpPr txBox="1"/>
          <p:nvPr/>
        </p:nvSpPr>
        <p:spPr>
          <a:xfrm>
            <a:off x="223890" y="6278268"/>
            <a:ext cx="601215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Please view the videos in Slide Show</a:t>
            </a:r>
            <a:endParaRPr b="1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50" name="Google Shape;150;p1"/>
          <p:cNvCxnSpPr/>
          <p:nvPr/>
        </p:nvCxnSpPr>
        <p:spPr>
          <a:xfrm>
            <a:off x="987150" y="4170375"/>
            <a:ext cx="4778400" cy="0"/>
          </a:xfrm>
          <a:prstGeom prst="straightConnector1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9a6f606974_0_0"/>
          <p:cNvSpPr txBox="1"/>
          <p:nvPr/>
        </p:nvSpPr>
        <p:spPr>
          <a:xfrm>
            <a:off x="1939840" y="13786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9" name="Google Shape;269;g9a6f606974_0_0"/>
          <p:cNvSpPr txBox="1"/>
          <p:nvPr/>
        </p:nvSpPr>
        <p:spPr>
          <a:xfrm>
            <a:off x="188150" y="204100"/>
            <a:ext cx="1407000" cy="9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0" name="Google Shape;270;g9a6f606974_0_0"/>
          <p:cNvSpPr txBox="1"/>
          <p:nvPr/>
        </p:nvSpPr>
        <p:spPr>
          <a:xfrm>
            <a:off x="10017211" y="333892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Ours (optimized code)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1" name="Google Shape;271;g9a6f606974_0_0"/>
          <p:cNvSpPr txBox="1"/>
          <p:nvPr/>
        </p:nvSpPr>
        <p:spPr>
          <a:xfrm>
            <a:off x="4705865" y="334120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2" name="Google Shape;272;g9a6f606974_0_0"/>
          <p:cNvSpPr txBox="1"/>
          <p:nvPr/>
        </p:nvSpPr>
        <p:spPr>
          <a:xfrm>
            <a:off x="2061519" y="3338923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AAUN</a:t>
            </a: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[3]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3" name="Google Shape;273;g9a6f606974_0_0"/>
          <p:cNvSpPr txBox="1"/>
          <p:nvPr/>
        </p:nvSpPr>
        <p:spPr>
          <a:xfrm>
            <a:off x="2061519" y="6085101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32.99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dB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4" name="Google Shape;274;g9a6f606974_0_0"/>
          <p:cNvSpPr txBox="1"/>
          <p:nvPr/>
        </p:nvSpPr>
        <p:spPr>
          <a:xfrm>
            <a:off x="4705865" y="6085100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34.03 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5" name="Google Shape;275;g9a6f606974_0_0"/>
          <p:cNvSpPr txBox="1"/>
          <p:nvPr/>
        </p:nvSpPr>
        <p:spPr>
          <a:xfrm>
            <a:off x="10017211" y="608509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35.22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6" name="Google Shape;276;g9a6f606974_0_0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7" name="Google Shape;277;g9a6f606974_0_0"/>
          <p:cNvSpPr txBox="1"/>
          <p:nvPr/>
        </p:nvSpPr>
        <p:spPr>
          <a:xfrm>
            <a:off x="766125" y="3031125"/>
            <a:ext cx="77271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8" name="Google Shape;278;g9a6f60697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750" y="443026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79" name="Google Shape;279;g9a6f606974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1525" y="3645225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0" name="Google Shape;280;g9a6f606974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5879" y="3645225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1" name="Google Shape;281;g9a6f606974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39849" y="444176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1"/>
          <p:cNvSpPr txBox="1"/>
          <p:nvPr>
            <p:ph type="title"/>
          </p:nvPr>
        </p:nvSpPr>
        <p:spPr>
          <a:xfrm>
            <a:off x="866445" y="2425130"/>
            <a:ext cx="6877125" cy="1915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lang="en-IN" sz="3200"/>
              <a:t>Reconstructed Videos from Coded-2-Bucket (C2B) Images </a:t>
            </a:r>
            <a:endParaRPr sz="3200"/>
          </a:p>
        </p:txBody>
      </p:sp>
      <p:sp>
        <p:nvSpPr>
          <p:cNvPr id="287" name="Google Shape;287;p11"/>
          <p:cNvSpPr txBox="1"/>
          <p:nvPr>
            <p:ph idx="1" type="body"/>
          </p:nvPr>
        </p:nvSpPr>
        <p:spPr>
          <a:xfrm>
            <a:off x="866445" y="3928884"/>
            <a:ext cx="6877128" cy="17552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COMPARISON BETWEEN: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GMM [1]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OURS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16 FRAMES RECONSTRUCTED</a:t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8269" y="49540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3" name="Google Shape;29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9048" y="49540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94" name="Google Shape;294;p12"/>
          <p:cNvSpPr txBox="1"/>
          <p:nvPr/>
        </p:nvSpPr>
        <p:spPr>
          <a:xfrm>
            <a:off x="2018269" y="187634"/>
            <a:ext cx="4959179" cy="30777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coded-blurred image pair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5" name="Google Shape;295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43123" y="364669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96" name="Google Shape;296;p12"/>
          <p:cNvSpPr txBox="1"/>
          <p:nvPr/>
        </p:nvSpPr>
        <p:spPr>
          <a:xfrm>
            <a:off x="3443136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7" name="Google Shape;297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2356" y="364669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98" name="Google Shape;298;p12"/>
          <p:cNvSpPr txBox="1"/>
          <p:nvPr/>
        </p:nvSpPr>
        <p:spPr>
          <a:xfrm>
            <a:off x="922356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9" name="Google Shape;299;p12"/>
          <p:cNvSpPr txBox="1"/>
          <p:nvPr/>
        </p:nvSpPr>
        <p:spPr>
          <a:xfrm>
            <a:off x="922356" y="6085092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30.23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0.939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0" name="Google Shape;300;p12"/>
          <p:cNvSpPr txBox="1"/>
          <p:nvPr/>
        </p:nvSpPr>
        <p:spPr>
          <a:xfrm>
            <a:off x="3443136" y="6085091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32.27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0.961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1" name="Google Shape;301;p12"/>
          <p:cNvSpPr txBox="1"/>
          <p:nvPr/>
        </p:nvSpPr>
        <p:spPr>
          <a:xfrm>
            <a:off x="188148" y="204108"/>
            <a:ext cx="162417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2" name="Google Shape;302;p12"/>
          <p:cNvSpPr txBox="1"/>
          <p:nvPr/>
        </p:nvSpPr>
        <p:spPr>
          <a:xfrm>
            <a:off x="7059825" y="1096478"/>
            <a:ext cx="2010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C2B outputs two coded exposure images: coded and complement-coded. Blurred image is obtained by adding the coded and complement-coded images.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03" name="Google Shape;303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80898" y="3646703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04" name="Google Shape;304;p12"/>
          <p:cNvSpPr txBox="1"/>
          <p:nvPr/>
        </p:nvSpPr>
        <p:spPr>
          <a:xfrm>
            <a:off x="6180898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05" name="Google Shape;305;p12"/>
          <p:cNvSpPr txBox="1"/>
          <p:nvPr/>
        </p:nvSpPr>
        <p:spPr>
          <a:xfrm>
            <a:off x="922300" y="3081750"/>
            <a:ext cx="4959300" cy="2571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8269" y="51280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11" name="Google Shape;311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9048" y="51280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12" name="Google Shape;312;p14"/>
          <p:cNvSpPr txBox="1"/>
          <p:nvPr/>
        </p:nvSpPr>
        <p:spPr>
          <a:xfrm>
            <a:off x="2018269" y="187634"/>
            <a:ext cx="4959179" cy="30777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coded-blurred image pair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13" name="Google Shape;313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43073" y="364669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14" name="Google Shape;314;p14"/>
          <p:cNvSpPr txBox="1"/>
          <p:nvPr/>
        </p:nvSpPr>
        <p:spPr>
          <a:xfrm>
            <a:off x="3443073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15" name="Google Shape;315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2294" y="364669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16" name="Google Shape;316;p14"/>
          <p:cNvSpPr txBox="1"/>
          <p:nvPr/>
        </p:nvSpPr>
        <p:spPr>
          <a:xfrm>
            <a:off x="922294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922294" y="6085092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29.68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0.883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8" name="Google Shape;318;p14"/>
          <p:cNvSpPr txBox="1"/>
          <p:nvPr/>
        </p:nvSpPr>
        <p:spPr>
          <a:xfrm>
            <a:off x="3443073" y="6085091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30.87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0.908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188148" y="204108"/>
            <a:ext cx="174774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Cropped video from GoPro test set [3]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0" name="Google Shape;320;p14"/>
          <p:cNvSpPr txBox="1"/>
          <p:nvPr/>
        </p:nvSpPr>
        <p:spPr>
          <a:xfrm>
            <a:off x="7059825" y="1096478"/>
            <a:ext cx="2010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C2B outputs two coded exposure images: coded and complement-coded. Blurred image is obtained by adding the coded and complement-coded images.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21" name="Google Shape;321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80898" y="3646703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22" name="Google Shape;322;p14"/>
          <p:cNvSpPr txBox="1"/>
          <p:nvPr/>
        </p:nvSpPr>
        <p:spPr>
          <a:xfrm>
            <a:off x="6180898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23" name="Google Shape;323;p14"/>
          <p:cNvSpPr txBox="1"/>
          <p:nvPr/>
        </p:nvSpPr>
        <p:spPr>
          <a:xfrm>
            <a:off x="922300" y="3081750"/>
            <a:ext cx="4959300" cy="2571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8269" y="51280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29" name="Google Shape;329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9048" y="51280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0" name="Google Shape;330;p15"/>
          <p:cNvSpPr txBox="1"/>
          <p:nvPr/>
        </p:nvSpPr>
        <p:spPr>
          <a:xfrm>
            <a:off x="2018269" y="187634"/>
            <a:ext cx="4959179" cy="30777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coded-blurred image pair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31" name="Google Shape;33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43073" y="364669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2" name="Google Shape;332;p15"/>
          <p:cNvSpPr txBox="1"/>
          <p:nvPr/>
        </p:nvSpPr>
        <p:spPr>
          <a:xfrm>
            <a:off x="3443073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33" name="Google Shape;333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2294" y="364669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4" name="Google Shape;334;p15"/>
          <p:cNvSpPr txBox="1"/>
          <p:nvPr/>
        </p:nvSpPr>
        <p:spPr>
          <a:xfrm>
            <a:off x="922294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5" name="Google Shape;335;p15"/>
          <p:cNvSpPr txBox="1"/>
          <p:nvPr/>
        </p:nvSpPr>
        <p:spPr>
          <a:xfrm>
            <a:off x="922294" y="6085092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27.28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0.832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6" name="Google Shape;336;p15"/>
          <p:cNvSpPr txBox="1"/>
          <p:nvPr/>
        </p:nvSpPr>
        <p:spPr>
          <a:xfrm>
            <a:off x="3443073" y="6085091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28.68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0.870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7" name="Google Shape;337;p15"/>
          <p:cNvSpPr txBox="1"/>
          <p:nvPr/>
        </p:nvSpPr>
        <p:spPr>
          <a:xfrm>
            <a:off x="188148" y="204108"/>
            <a:ext cx="174774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Cropped video from GoPro test set [3]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8" name="Google Shape;338;p15"/>
          <p:cNvSpPr txBox="1"/>
          <p:nvPr/>
        </p:nvSpPr>
        <p:spPr>
          <a:xfrm>
            <a:off x="7059825" y="1096478"/>
            <a:ext cx="2010000" cy="20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C2B outputs two coded exposure images: coded and complement-coded. Blurred image is obtained by adding the coded and complement-coded images.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39" name="Google Shape;339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80898" y="3646703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40" name="Google Shape;340;p15"/>
          <p:cNvSpPr txBox="1"/>
          <p:nvPr/>
        </p:nvSpPr>
        <p:spPr>
          <a:xfrm>
            <a:off x="6180898" y="3338915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1" name="Google Shape;341;p15"/>
          <p:cNvSpPr txBox="1"/>
          <p:nvPr/>
        </p:nvSpPr>
        <p:spPr>
          <a:xfrm>
            <a:off x="922300" y="3081750"/>
            <a:ext cx="4959300" cy="2571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6"/>
          <p:cNvSpPr txBox="1"/>
          <p:nvPr>
            <p:ph type="title"/>
          </p:nvPr>
        </p:nvSpPr>
        <p:spPr>
          <a:xfrm>
            <a:off x="866445" y="1897908"/>
            <a:ext cx="6877125" cy="1915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lang="en-IN" sz="3200"/>
              <a:t>When does C2B have a significant advantage over </a:t>
            </a:r>
            <a:br>
              <a:rPr lang="en-IN" sz="3200"/>
            </a:br>
            <a:r>
              <a:rPr lang="en-IN" sz="3200"/>
              <a:t>Pixel-wise coded exposure?</a:t>
            </a:r>
            <a:endParaRPr sz="3200"/>
          </a:p>
        </p:txBody>
      </p:sp>
      <p:sp>
        <p:nvSpPr>
          <p:cNvPr id="347" name="Google Shape;347;p16"/>
          <p:cNvSpPr txBox="1"/>
          <p:nvPr>
            <p:ph idx="1" type="body"/>
          </p:nvPr>
        </p:nvSpPr>
        <p:spPr>
          <a:xfrm>
            <a:off x="866442" y="3937121"/>
            <a:ext cx="6877128" cy="18540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COMPARISON BETWEEN: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OURS (SINGLE CODED EXPOSURE IMAGE INPUT)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OURS (CODED-BLURRED IMAGE PAIR INPUT)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16 FRAMES RECONSTRUCTED</a:t>
            </a:r>
            <a:endParaRPr b="1"/>
          </a:p>
        </p:txBody>
      </p:sp>
      <p:sp>
        <p:nvSpPr>
          <p:cNvPr id="348" name="Google Shape;348;p16"/>
          <p:cNvSpPr txBox="1"/>
          <p:nvPr/>
        </p:nvSpPr>
        <p:spPr>
          <a:xfrm>
            <a:off x="428366" y="6030097"/>
            <a:ext cx="8320218" cy="584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C2B outputs two coded exposure images: coded and complement-coded. Blurred image is obtained by adding the coded and complement-coded images.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1665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54" name="Google Shape;354;p17"/>
          <p:cNvSpPr txBox="1"/>
          <p:nvPr/>
        </p:nvSpPr>
        <p:spPr>
          <a:xfrm>
            <a:off x="1581665" y="1711294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Single pixel-wise coded exposure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5" name="Google Shape;355;p17"/>
          <p:cNvSpPr txBox="1"/>
          <p:nvPr/>
        </p:nvSpPr>
        <p:spPr>
          <a:xfrm>
            <a:off x="1474572" y="747696"/>
            <a:ext cx="5725298" cy="6463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 for a </a:t>
            </a:r>
            <a:r>
              <a:rPr b="0" i="1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purely dynamic </a:t>
            </a: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scene using our proposed method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56" name="Google Shape;356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1470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57" name="Google Shape;357;p17"/>
          <p:cNvSpPr txBox="1"/>
          <p:nvPr/>
        </p:nvSpPr>
        <p:spPr>
          <a:xfrm>
            <a:off x="4761470" y="1704940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coded-blurred image pair from C2B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8" name="Google Shape;358;p17"/>
          <p:cNvSpPr txBox="1"/>
          <p:nvPr/>
        </p:nvSpPr>
        <p:spPr>
          <a:xfrm>
            <a:off x="1581665" y="4672914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29.95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0.904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9" name="Google Shape;359;p17"/>
          <p:cNvSpPr txBox="1"/>
          <p:nvPr/>
        </p:nvSpPr>
        <p:spPr>
          <a:xfrm>
            <a:off x="4761470" y="4679268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30.38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0.908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0" name="Google Shape;360;p17"/>
          <p:cNvSpPr txBox="1"/>
          <p:nvPr/>
        </p:nvSpPr>
        <p:spPr>
          <a:xfrm>
            <a:off x="428366" y="5685189"/>
            <a:ext cx="3130380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1" name="Google Shape;361;p17"/>
          <p:cNvSpPr txBox="1"/>
          <p:nvPr/>
        </p:nvSpPr>
        <p:spPr>
          <a:xfrm>
            <a:off x="428366" y="6030097"/>
            <a:ext cx="8320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IN" sz="16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For purely dynamic videos, C2B does not have a significant advantage over pixel-wise coded exposure</a:t>
            </a:r>
            <a:endParaRPr b="1" i="0" sz="1600" u="none" cap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g8c0784ecf4_1_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1665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67" name="Google Shape;367;g8c0784ecf4_1_12"/>
          <p:cNvSpPr txBox="1"/>
          <p:nvPr/>
        </p:nvSpPr>
        <p:spPr>
          <a:xfrm>
            <a:off x="1581665" y="1711294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Single pixel-wise coded exposure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68" name="Google Shape;368;g8c0784ecf4_1_12"/>
          <p:cNvSpPr txBox="1"/>
          <p:nvPr/>
        </p:nvSpPr>
        <p:spPr>
          <a:xfrm>
            <a:off x="1474572" y="747696"/>
            <a:ext cx="57252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 for a </a:t>
            </a:r>
            <a:r>
              <a:rPr b="0" i="1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purely dynamic </a:t>
            </a: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scene using our proposed method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69" name="Google Shape;369;g8c0784ecf4_1_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1470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70" name="Google Shape;370;g8c0784ecf4_1_12"/>
          <p:cNvSpPr txBox="1"/>
          <p:nvPr/>
        </p:nvSpPr>
        <p:spPr>
          <a:xfrm>
            <a:off x="4761470" y="1704940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coded-blurred image pair from C2B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1" name="Google Shape;371;g8c0784ecf4_1_12"/>
          <p:cNvSpPr txBox="1"/>
          <p:nvPr/>
        </p:nvSpPr>
        <p:spPr>
          <a:xfrm>
            <a:off x="428366" y="6030097"/>
            <a:ext cx="8320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IN" sz="16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For purely dynamic videos, C2B does not have a significant advantage over pixel-wise coded exposure</a:t>
            </a:r>
            <a:endParaRPr b="1" i="0" sz="1600" u="none" cap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2" name="Google Shape;372;g8c0784ecf4_1_12"/>
          <p:cNvSpPr txBox="1"/>
          <p:nvPr/>
        </p:nvSpPr>
        <p:spPr>
          <a:xfrm>
            <a:off x="1581665" y="4672914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22.42 dB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0.796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3" name="Google Shape;373;g8c0784ecf4_1_12"/>
          <p:cNvSpPr txBox="1"/>
          <p:nvPr/>
        </p:nvSpPr>
        <p:spPr>
          <a:xfrm>
            <a:off x="4761470" y="4679268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22.99 dB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0.813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4" name="Google Shape;374;g8c0784ecf4_1_12"/>
          <p:cNvSpPr txBox="1"/>
          <p:nvPr/>
        </p:nvSpPr>
        <p:spPr>
          <a:xfrm>
            <a:off x="428366" y="5685189"/>
            <a:ext cx="3130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1665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0" name="Google Shape;380;p18"/>
          <p:cNvSpPr txBox="1"/>
          <p:nvPr/>
        </p:nvSpPr>
        <p:spPr>
          <a:xfrm>
            <a:off x="1581665" y="1711294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Single pixel-wise coded exposure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1" name="Google Shape;381;p18"/>
          <p:cNvSpPr txBox="1"/>
          <p:nvPr/>
        </p:nvSpPr>
        <p:spPr>
          <a:xfrm>
            <a:off x="1318053" y="747696"/>
            <a:ext cx="59641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 for a </a:t>
            </a:r>
            <a:r>
              <a:rPr b="0" i="1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significantly static </a:t>
            </a: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scene using our proposed method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82" name="Google Shape;382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1470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3" name="Google Shape;383;p18"/>
          <p:cNvSpPr txBox="1"/>
          <p:nvPr/>
        </p:nvSpPr>
        <p:spPr>
          <a:xfrm>
            <a:off x="4761470" y="1704940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coded-blurred image pair from C2B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4" name="Google Shape;384;p18"/>
          <p:cNvSpPr txBox="1"/>
          <p:nvPr/>
        </p:nvSpPr>
        <p:spPr>
          <a:xfrm>
            <a:off x="428366" y="6030097"/>
            <a:ext cx="8320218" cy="584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IN" sz="16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For videos containing significant static parts, C2B produces much better reconstruction results</a:t>
            </a:r>
            <a:endParaRPr b="1" i="0" sz="1600" u="none" cap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5" name="Google Shape;385;p18"/>
          <p:cNvSpPr txBox="1"/>
          <p:nvPr/>
        </p:nvSpPr>
        <p:spPr>
          <a:xfrm>
            <a:off x="1581665" y="4672914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30.02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0.907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6" name="Google Shape;386;p18"/>
          <p:cNvSpPr txBox="1"/>
          <p:nvPr/>
        </p:nvSpPr>
        <p:spPr>
          <a:xfrm>
            <a:off x="4761470" y="4679268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35.45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0.970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87" name="Google Shape;387;p18"/>
          <p:cNvSpPr txBox="1"/>
          <p:nvPr/>
        </p:nvSpPr>
        <p:spPr>
          <a:xfrm>
            <a:off x="428365" y="5685189"/>
            <a:ext cx="3344565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PETS2009 dataset [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1665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3" name="Google Shape;393;p19"/>
          <p:cNvSpPr txBox="1"/>
          <p:nvPr/>
        </p:nvSpPr>
        <p:spPr>
          <a:xfrm>
            <a:off x="1581665" y="1711294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Single pixel-wise coded exposure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4" name="Google Shape;394;p19"/>
          <p:cNvSpPr txBox="1"/>
          <p:nvPr/>
        </p:nvSpPr>
        <p:spPr>
          <a:xfrm>
            <a:off x="1318053" y="747696"/>
            <a:ext cx="59641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 for a </a:t>
            </a:r>
            <a:r>
              <a:rPr b="0" i="1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significantly static </a:t>
            </a: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scene using our proposed method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95" name="Google Shape;39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1470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6" name="Google Shape;396;p19"/>
          <p:cNvSpPr txBox="1"/>
          <p:nvPr/>
        </p:nvSpPr>
        <p:spPr>
          <a:xfrm>
            <a:off x="4761470" y="1704940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coded-blurred image pair from C2B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7" name="Google Shape;397;p19"/>
          <p:cNvSpPr txBox="1"/>
          <p:nvPr/>
        </p:nvSpPr>
        <p:spPr>
          <a:xfrm>
            <a:off x="1581665" y="4672914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28.77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0.901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8" name="Google Shape;398;p19"/>
          <p:cNvSpPr txBox="1"/>
          <p:nvPr/>
        </p:nvSpPr>
        <p:spPr>
          <a:xfrm>
            <a:off x="4761470" y="4679268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32.57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0.964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99" name="Google Shape;399;p19"/>
          <p:cNvSpPr txBox="1"/>
          <p:nvPr/>
        </p:nvSpPr>
        <p:spPr>
          <a:xfrm>
            <a:off x="428365" y="5685189"/>
            <a:ext cx="3344565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PETS2009 dataset [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0" name="Google Shape;400;p19"/>
          <p:cNvSpPr txBox="1"/>
          <p:nvPr/>
        </p:nvSpPr>
        <p:spPr>
          <a:xfrm>
            <a:off x="428366" y="6030097"/>
            <a:ext cx="8320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IN" sz="16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For videos containing significant static parts, C2B produces much better reconstruction results</a:t>
            </a:r>
            <a:endParaRPr b="1" sz="16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sz="16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"/>
          <p:cNvSpPr txBox="1"/>
          <p:nvPr>
            <p:ph type="title"/>
          </p:nvPr>
        </p:nvSpPr>
        <p:spPr>
          <a:xfrm>
            <a:off x="866442" y="2417456"/>
            <a:ext cx="6877125" cy="1915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lang="en-IN" sz="3200"/>
              <a:t>Reconstructed videos from a Flutter Shutter Exposure Image </a:t>
            </a:r>
            <a:endParaRPr sz="3200"/>
          </a:p>
        </p:txBody>
      </p:sp>
      <p:sp>
        <p:nvSpPr>
          <p:cNvPr id="156" name="Google Shape;156;p2"/>
          <p:cNvSpPr txBox="1"/>
          <p:nvPr>
            <p:ph idx="1" type="body"/>
          </p:nvPr>
        </p:nvSpPr>
        <p:spPr>
          <a:xfrm>
            <a:off x="866442" y="3921212"/>
            <a:ext cx="6620968" cy="1754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COMPARISON BETWEEN: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GMM [1] 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OURS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8 FRAMES RECONSTRUCTED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9cc726c928_0_0"/>
          <p:cNvSpPr txBox="1"/>
          <p:nvPr/>
        </p:nvSpPr>
        <p:spPr>
          <a:xfrm>
            <a:off x="593938" y="1936075"/>
            <a:ext cx="2438400" cy="37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N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6" name="Google Shape;406;g9cc726c928_0_0"/>
          <p:cNvSpPr txBox="1"/>
          <p:nvPr/>
        </p:nvSpPr>
        <p:spPr>
          <a:xfrm>
            <a:off x="3352788" y="1936075"/>
            <a:ext cx="2438400" cy="37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N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Single coded image input</a:t>
            </a:r>
            <a:endParaRPr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7" name="Google Shape;407;g9cc726c928_0_0"/>
          <p:cNvSpPr txBox="1"/>
          <p:nvPr/>
        </p:nvSpPr>
        <p:spPr>
          <a:xfrm>
            <a:off x="6111663" y="1936075"/>
            <a:ext cx="2438400" cy="37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N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Coded-blurred pair input</a:t>
            </a:r>
            <a:endParaRPr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8" name="Google Shape;408;g9cc726c928_0_0"/>
          <p:cNvSpPr txBox="1"/>
          <p:nvPr/>
        </p:nvSpPr>
        <p:spPr>
          <a:xfrm>
            <a:off x="1318053" y="747696"/>
            <a:ext cx="59643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N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Reconstruction error for significantly static scene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09" name="Google Shape;409;g9cc726c928_0_0"/>
          <p:cNvSpPr txBox="1"/>
          <p:nvPr/>
        </p:nvSpPr>
        <p:spPr>
          <a:xfrm>
            <a:off x="428366" y="6030097"/>
            <a:ext cx="8320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IN" sz="16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Error in static region is significantly higher for single coded image input. For coded blurred input, the error in static region is very small.</a:t>
            </a:r>
            <a:endParaRPr b="1" sz="16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10" name="Google Shape;410;g9cc726c928_0_0"/>
          <p:cNvSpPr txBox="1"/>
          <p:nvPr/>
        </p:nvSpPr>
        <p:spPr>
          <a:xfrm>
            <a:off x="556049" y="1281100"/>
            <a:ext cx="70311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N" sz="1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Frame wise reconstruction errors for different inputs</a:t>
            </a:r>
            <a:endParaRPr b="0" i="0" sz="15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411" name="Google Shape;411;g9cc726c928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788" y="2387400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g9cc726c928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938" y="2387400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g9cc726c928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11638" y="2387400"/>
            <a:ext cx="2438400" cy="2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1665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19" name="Google Shape;419;p20"/>
          <p:cNvSpPr txBox="1"/>
          <p:nvPr/>
        </p:nvSpPr>
        <p:spPr>
          <a:xfrm>
            <a:off x="1581665" y="1711294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Single pixel-wise coded exposure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0" name="Google Shape;420;p20"/>
          <p:cNvSpPr txBox="1"/>
          <p:nvPr/>
        </p:nvSpPr>
        <p:spPr>
          <a:xfrm>
            <a:off x="1318053" y="747696"/>
            <a:ext cx="59641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 for a </a:t>
            </a:r>
            <a:r>
              <a:rPr b="0" i="1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significantly static </a:t>
            </a:r>
            <a:r>
              <a:rPr b="0" i="0" lang="en-IN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scene using our proposed method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421" name="Google Shape;421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1470" y="223451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22" name="Google Shape;422;p20"/>
          <p:cNvSpPr txBox="1"/>
          <p:nvPr/>
        </p:nvSpPr>
        <p:spPr>
          <a:xfrm>
            <a:off x="4761470" y="1704940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Input: coded-blurred image pair from C2B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3" name="Google Shape;423;p20"/>
          <p:cNvSpPr txBox="1"/>
          <p:nvPr/>
        </p:nvSpPr>
        <p:spPr>
          <a:xfrm>
            <a:off x="1581665" y="4672914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32.96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0.947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4" name="Google Shape;424;p20"/>
          <p:cNvSpPr txBox="1"/>
          <p:nvPr/>
        </p:nvSpPr>
        <p:spPr>
          <a:xfrm>
            <a:off x="4761470" y="4679268"/>
            <a:ext cx="243840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37.53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0.984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5" name="Google Shape;425;p20"/>
          <p:cNvSpPr txBox="1"/>
          <p:nvPr/>
        </p:nvSpPr>
        <p:spPr>
          <a:xfrm>
            <a:off x="362462" y="5685189"/>
            <a:ext cx="3344565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SBM net dataset [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26" name="Google Shape;426;p20"/>
          <p:cNvSpPr txBox="1"/>
          <p:nvPr/>
        </p:nvSpPr>
        <p:spPr>
          <a:xfrm>
            <a:off x="428366" y="6030097"/>
            <a:ext cx="8320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IN" sz="16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For videos containing significant static parts, C2B produces much better reconstruction results</a:t>
            </a:r>
            <a:endParaRPr b="1" sz="16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sz="16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Google Shape;431;g9ce199274c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1638" y="2426425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g9ce199274c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52788" y="2426425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g9ce199274c_1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3938" y="2426425"/>
            <a:ext cx="2438400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g9ce199274c_1_0"/>
          <p:cNvSpPr txBox="1"/>
          <p:nvPr/>
        </p:nvSpPr>
        <p:spPr>
          <a:xfrm>
            <a:off x="593938" y="1936075"/>
            <a:ext cx="2438400" cy="37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N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5" name="Google Shape;435;g9ce199274c_1_0"/>
          <p:cNvSpPr txBox="1"/>
          <p:nvPr/>
        </p:nvSpPr>
        <p:spPr>
          <a:xfrm>
            <a:off x="3352788" y="1936075"/>
            <a:ext cx="2438400" cy="37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N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Single coded image input</a:t>
            </a:r>
            <a:endParaRPr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6" name="Google Shape;436;g9ce199274c_1_0"/>
          <p:cNvSpPr txBox="1"/>
          <p:nvPr/>
        </p:nvSpPr>
        <p:spPr>
          <a:xfrm>
            <a:off x="6111663" y="1936075"/>
            <a:ext cx="2438400" cy="37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IN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Coded-blurred pair input</a:t>
            </a:r>
            <a:endParaRPr>
              <a:solidFill>
                <a:srgbClr val="FFFF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7" name="Google Shape;437;g9ce199274c_1_0"/>
          <p:cNvSpPr txBox="1"/>
          <p:nvPr/>
        </p:nvSpPr>
        <p:spPr>
          <a:xfrm>
            <a:off x="1318053" y="747696"/>
            <a:ext cx="59643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N"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Reconstruction error for significantly static scene</a:t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8" name="Google Shape;438;g9ce199274c_1_0"/>
          <p:cNvSpPr txBox="1"/>
          <p:nvPr/>
        </p:nvSpPr>
        <p:spPr>
          <a:xfrm>
            <a:off x="428366" y="6030097"/>
            <a:ext cx="83202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IN" sz="16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Error in static region is significantly higher for single coded image input. For coded blurred input, the error in static region is very small.</a:t>
            </a:r>
            <a:endParaRPr b="1" sz="1600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39" name="Google Shape;439;g9ce199274c_1_0"/>
          <p:cNvSpPr txBox="1"/>
          <p:nvPr/>
        </p:nvSpPr>
        <p:spPr>
          <a:xfrm>
            <a:off x="556049" y="1281100"/>
            <a:ext cx="70311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IN" sz="1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Frame wise reconstruction errors for different inputs</a:t>
            </a:r>
            <a:endParaRPr b="0" i="0" sz="15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1"/>
          <p:cNvSpPr txBox="1"/>
          <p:nvPr>
            <p:ph type="title"/>
          </p:nvPr>
        </p:nvSpPr>
        <p:spPr>
          <a:xfrm>
            <a:off x="866442" y="1966804"/>
            <a:ext cx="6877200" cy="20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lang="en-IN" sz="3200"/>
              <a:t>Ablation Study on Proposed Architecture</a:t>
            </a:r>
            <a:endParaRPr sz="3200"/>
          </a:p>
        </p:txBody>
      </p:sp>
      <p:sp>
        <p:nvSpPr>
          <p:cNvPr id="445" name="Google Shape;445;p21"/>
          <p:cNvSpPr txBox="1"/>
          <p:nvPr>
            <p:ph idx="1" type="body"/>
          </p:nvPr>
        </p:nvSpPr>
        <p:spPr>
          <a:xfrm>
            <a:off x="866476" y="3263937"/>
            <a:ext cx="6877200" cy="21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COMPARISON BETWEEN: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SVC(16)+U-NET</a:t>
            </a:r>
            <a:endParaRPr>
              <a:extLst>
                <a:ext uri="http://customooxmlschemas.google.com/">
                  <go:slidesCustomData xmlns:go="http://customooxmlschemas.google.com/" textRoundtripDataId="1"/>
                </a:ext>
              </a:extLst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SVC(64)+U-NET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16 FRAMES RECONSTRUCTED FROM </a:t>
            </a:r>
            <a:br>
              <a:rPr b="1" lang="en-IN"/>
            </a:br>
            <a:r>
              <a:rPr b="1" lang="en-IN"/>
              <a:t>A SINGLE PIXEL-WISE CODED EXPOSURE IMAGE</a:t>
            </a:r>
            <a:endParaRPr b="1"/>
          </a:p>
        </p:txBody>
      </p:sp>
      <p:sp>
        <p:nvSpPr>
          <p:cNvPr id="446" name="Google Shape;446;p21"/>
          <p:cNvSpPr txBox="1"/>
          <p:nvPr/>
        </p:nvSpPr>
        <p:spPr>
          <a:xfrm>
            <a:off x="193500" y="5642650"/>
            <a:ext cx="8757000" cy="10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IN" sz="15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Note: SVC denotes Shift-Variant Convolution, number in brackets denotes out-channels.</a:t>
            </a:r>
            <a:endParaRPr b="0" i="0" sz="15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IN" sz="15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16 out-channels, the output of SVC layer can be seen as an intermediate reconstruction of the video. For 64 out-channels, there is no intermediate reconstruction as the SVC layer extracts 64 features from the input, which is then used by U-Net to reconstruct the final video. </a:t>
            </a:r>
            <a:endParaRPr b="0" i="0" sz="15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Google Shape;45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0603" y="74346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52" name="Google Shape;452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60603" y="3890318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53" name="Google Shape;453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0852" y="3890318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54" name="Google Shape;454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70852" y="74346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55" name="Google Shape;455;p23"/>
          <p:cNvSpPr txBox="1"/>
          <p:nvPr/>
        </p:nvSpPr>
        <p:spPr>
          <a:xfrm>
            <a:off x="1960603" y="434139"/>
            <a:ext cx="2438400" cy="30777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6" name="Google Shape;456;p23"/>
          <p:cNvSpPr txBox="1"/>
          <p:nvPr/>
        </p:nvSpPr>
        <p:spPr>
          <a:xfrm>
            <a:off x="1960603" y="3367098"/>
            <a:ext cx="5148649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SVC(16)+U-Net 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Intermediate and Final reconstruction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7" name="Google Shape;457;p23"/>
          <p:cNvSpPr txBox="1"/>
          <p:nvPr/>
        </p:nvSpPr>
        <p:spPr>
          <a:xfrm>
            <a:off x="4670852" y="220244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SVC(64)+U-Net 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Final reconstruction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8" name="Google Shape;458;p23"/>
          <p:cNvSpPr txBox="1"/>
          <p:nvPr/>
        </p:nvSpPr>
        <p:spPr>
          <a:xfrm>
            <a:off x="280084" y="5743942"/>
            <a:ext cx="16805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24.88 dB SSIM: 0.768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59" name="Google Shape;459;p23"/>
          <p:cNvSpPr txBox="1"/>
          <p:nvPr/>
        </p:nvSpPr>
        <p:spPr>
          <a:xfrm>
            <a:off x="7109252" y="5746111"/>
            <a:ext cx="16805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29.60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0.899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23"/>
          <p:cNvSpPr txBox="1"/>
          <p:nvPr/>
        </p:nvSpPr>
        <p:spPr>
          <a:xfrm>
            <a:off x="7109251" y="2599257"/>
            <a:ext cx="16805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29.95 dB 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0.904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23"/>
          <p:cNvSpPr txBox="1"/>
          <p:nvPr/>
        </p:nvSpPr>
        <p:spPr>
          <a:xfrm>
            <a:off x="280084" y="429961"/>
            <a:ext cx="143338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Google Shape;46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0603" y="74346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67" name="Google Shape;46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60603" y="3890318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68" name="Google Shape;46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0852" y="3890318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69" name="Google Shape;469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70852" y="74346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70" name="Google Shape;470;p24"/>
          <p:cNvSpPr txBox="1"/>
          <p:nvPr/>
        </p:nvSpPr>
        <p:spPr>
          <a:xfrm>
            <a:off x="1960603" y="434139"/>
            <a:ext cx="2438400" cy="30777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71" name="Google Shape;471;p24"/>
          <p:cNvSpPr txBox="1"/>
          <p:nvPr/>
        </p:nvSpPr>
        <p:spPr>
          <a:xfrm>
            <a:off x="1960603" y="3367098"/>
            <a:ext cx="5148649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SVC(16)+U-Net 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Intermediate and Final reconstruction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72" name="Google Shape;472;p24"/>
          <p:cNvSpPr txBox="1"/>
          <p:nvPr/>
        </p:nvSpPr>
        <p:spPr>
          <a:xfrm>
            <a:off x="4670852" y="220244"/>
            <a:ext cx="2438400" cy="52322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SVC(64)+U-Net 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Final reconstruction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73" name="Google Shape;473;p24"/>
          <p:cNvSpPr txBox="1"/>
          <p:nvPr/>
        </p:nvSpPr>
        <p:spPr>
          <a:xfrm>
            <a:off x="280084" y="5743942"/>
            <a:ext cx="16805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26.29 dB SSIM: 0.856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74" name="Google Shape;474;p24"/>
          <p:cNvSpPr txBox="1"/>
          <p:nvPr/>
        </p:nvSpPr>
        <p:spPr>
          <a:xfrm>
            <a:off x="7109252" y="5746111"/>
            <a:ext cx="16805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31.31dB SSIM: 0.937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24"/>
          <p:cNvSpPr txBox="1"/>
          <p:nvPr/>
        </p:nvSpPr>
        <p:spPr>
          <a:xfrm>
            <a:off x="7109251" y="2599257"/>
            <a:ext cx="16805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31.66 dB 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0.940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24"/>
          <p:cNvSpPr txBox="1"/>
          <p:nvPr/>
        </p:nvSpPr>
        <p:spPr>
          <a:xfrm>
            <a:off x="280084" y="429961"/>
            <a:ext cx="143338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5"/>
          <p:cNvSpPr txBox="1"/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lang="en-IN" sz="3200"/>
              <a:t>References</a:t>
            </a:r>
            <a:endParaRPr/>
          </a:p>
        </p:txBody>
      </p:sp>
      <p:sp>
        <p:nvSpPr>
          <p:cNvPr id="482" name="Google Shape;482;p25"/>
          <p:cNvSpPr txBox="1"/>
          <p:nvPr>
            <p:ph idx="1" type="body"/>
          </p:nvPr>
        </p:nvSpPr>
        <p:spPr>
          <a:xfrm>
            <a:off x="819462" y="1756365"/>
            <a:ext cx="7525468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6" lvl="0" marL="34290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AutoNum type="arabicPeriod"/>
            </a:pPr>
            <a:r>
              <a:rPr lang="en-IN" sz="1400"/>
              <a:t>Yang, J., Yuan, X., Liao, X., Llull, P., Brady, D. J., Sapiro, G., &amp; Carin, L. (2014). Video compressive sensing using Gaussian mixture models. IEEE Transactions on Image Processing, 23(11), 4863-4878.</a:t>
            </a:r>
            <a:endParaRPr sz="1400"/>
          </a:p>
          <a:p>
            <a:pPr indent="-342906" lvl="0" marL="34290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AutoNum type="arabicPeriod"/>
            </a:pPr>
            <a:r>
              <a:rPr lang="en-IN" sz="1400"/>
              <a:t>Yoshida, M., Torii, A., Okutomi, M., Endo, K., Sugiyama, Y., Taniguchi, R. I., &amp; Nagahara, H. (2018). Joint optimization for compressive video sensing and reconstruction under hardware constraints. In Proceedings of the European Conference on Computer Vision (ECCV) (pp. 634-649).</a:t>
            </a:r>
            <a:endParaRPr sz="1400"/>
          </a:p>
          <a:p>
            <a:pPr indent="-342906" lvl="0" marL="34290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AutoNum type="arabicPeriod"/>
            </a:pPr>
            <a:r>
              <a:rPr lang="en-IN" sz="1400"/>
              <a:t>Li, Yuqi, et al. "End-to-End Video Compressive Sensing Using Anderson-Accelerated Unrolled Networks." 2020 IEEE International Conference on Computational Photography (ICCP). IEEE, 2020.</a:t>
            </a:r>
            <a:endParaRPr sz="1400"/>
          </a:p>
          <a:p>
            <a:pPr indent="-342906" lvl="0" marL="34290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AutoNum type="arabicPeriod"/>
            </a:pPr>
            <a:r>
              <a:rPr lang="en-IN" sz="1400"/>
              <a:t>S. Nah, T. H. Kim, and K. M. Lee, “Deep multi-scale convolutional neural network for dynamic scene deblurring,” in </a:t>
            </a:r>
            <a:r>
              <a:rPr i="1" lang="en-IN" sz="1400"/>
              <a:t>The IEEE Conference on Computer Vision and Pattern Recognition (CVPR)</a:t>
            </a:r>
            <a:r>
              <a:rPr lang="en-IN" sz="1400"/>
              <a:t>, July 2017.</a:t>
            </a:r>
            <a:endParaRPr/>
          </a:p>
          <a:p>
            <a:pPr indent="-342906" lvl="0" marL="34290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AutoNum type="arabicPeriod"/>
            </a:pPr>
            <a:r>
              <a:rPr lang="en-IN" sz="1400"/>
              <a:t>J. Ferryman and A. Shahrokni, “Pets2009: Dataset and challenge,” in </a:t>
            </a:r>
            <a:r>
              <a:rPr i="1" lang="en-IN" sz="1400"/>
              <a:t>2009 Twelfth IEEE international workshop on performance evaluation of tracking and surveillance.</a:t>
            </a:r>
            <a:r>
              <a:rPr lang="en-IN" sz="1400"/>
              <a:t> IEEE, 2009, pp. 1–6.</a:t>
            </a:r>
            <a:endParaRPr/>
          </a:p>
          <a:p>
            <a:pPr indent="-342906" lvl="0" marL="34290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AutoNum type="arabicPeriod"/>
            </a:pPr>
            <a:r>
              <a:rPr lang="en-IN" sz="1400"/>
              <a:t>P.-M. Jodoin, L. Maddalena, A. Petrosino, and Y. Wang, “Extensive benchmark and survey of modeling methods for scene background initialization,” </a:t>
            </a:r>
            <a:r>
              <a:rPr i="1" lang="en-IN" sz="1400"/>
              <a:t>IEEE Transactions on Image Processing</a:t>
            </a:r>
            <a:r>
              <a:rPr lang="en-IN" sz="1400"/>
              <a:t>, vol. 26, no. 11, pp. 5244–5256, 2017.</a:t>
            </a:r>
            <a:endParaRPr/>
          </a:p>
          <a:p>
            <a:pPr indent="-254006" lvl="0" marL="34290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g8c0784ecf4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9841" y="44564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2" name="Google Shape;162;g8c0784ecf4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5756" y="3657619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63" name="Google Shape;163;g8c0784ecf4_1_0"/>
          <p:cNvSpPr txBox="1"/>
          <p:nvPr/>
        </p:nvSpPr>
        <p:spPr>
          <a:xfrm>
            <a:off x="19398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4" name="Google Shape;164;g8c0784ecf4_1_0"/>
          <p:cNvSpPr txBox="1"/>
          <p:nvPr/>
        </p:nvSpPr>
        <p:spPr>
          <a:xfrm>
            <a:off x="4765756" y="3134399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65" name="Google Shape;165;g8c0784ecf4_1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9861" y="3657619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66" name="Google Shape;166;g8c0784ecf4_1_0"/>
          <p:cNvSpPr txBox="1"/>
          <p:nvPr/>
        </p:nvSpPr>
        <p:spPr>
          <a:xfrm>
            <a:off x="1939861" y="3134399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7" name="Google Shape;167;g8c0784ecf4_1_0"/>
          <p:cNvSpPr txBox="1"/>
          <p:nvPr/>
        </p:nvSpPr>
        <p:spPr>
          <a:xfrm>
            <a:off x="267675" y="339375"/>
            <a:ext cx="15228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8" name="Google Shape;168;g8c0784ecf4_1_0"/>
          <p:cNvSpPr txBox="1"/>
          <p:nvPr/>
        </p:nvSpPr>
        <p:spPr>
          <a:xfrm>
            <a:off x="1939861" y="609601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 17.46 dB</a:t>
            </a:r>
            <a:b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 0.586 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9" name="Google Shape;169;g8c0784ecf4_1_0"/>
          <p:cNvSpPr txBox="1"/>
          <p:nvPr/>
        </p:nvSpPr>
        <p:spPr>
          <a:xfrm>
            <a:off x="4765756" y="609601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21.82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dB</a:t>
            </a:r>
            <a:b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0.773 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0" name="Google Shape;170;g8c0784ecf4_1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65741" y="445650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1" name="Google Shape;171;g8c0784ecf4_1_0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9841" y="44564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7" name="Google Shape;177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5750" y="3646775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8" name="Google Shape;178;p4"/>
          <p:cNvSpPr txBox="1"/>
          <p:nvPr/>
        </p:nvSpPr>
        <p:spPr>
          <a:xfrm>
            <a:off x="19398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9" name="Google Shape;179;p4"/>
          <p:cNvSpPr txBox="1"/>
          <p:nvPr/>
        </p:nvSpPr>
        <p:spPr>
          <a:xfrm>
            <a:off x="4765756" y="3123549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80" name="Google Shape;18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9861" y="3646769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81" name="Google Shape;181;p4"/>
          <p:cNvSpPr txBox="1"/>
          <p:nvPr/>
        </p:nvSpPr>
        <p:spPr>
          <a:xfrm>
            <a:off x="1939861" y="3123549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2" name="Google Shape;182;p4"/>
          <p:cNvSpPr txBox="1"/>
          <p:nvPr/>
        </p:nvSpPr>
        <p:spPr>
          <a:xfrm>
            <a:off x="1939861" y="608516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 22.25 dB</a:t>
            </a:r>
            <a:b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 0.849 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3" name="Google Shape;183;p4"/>
          <p:cNvSpPr txBox="1"/>
          <p:nvPr/>
        </p:nvSpPr>
        <p:spPr>
          <a:xfrm>
            <a:off x="4765756" y="608516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25.46 dB</a:t>
            </a:r>
            <a:b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0.895 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4" name="Google Shape;184;p4"/>
          <p:cNvSpPr txBox="1"/>
          <p:nvPr/>
        </p:nvSpPr>
        <p:spPr>
          <a:xfrm>
            <a:off x="267675" y="339375"/>
            <a:ext cx="15228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85" name="Google Shape;185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65741" y="445650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86" name="Google Shape;186;p4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9841" y="445644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2" name="Google Shape;19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5756" y="3646769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3" name="Google Shape;193;p5"/>
          <p:cNvSpPr txBox="1"/>
          <p:nvPr/>
        </p:nvSpPr>
        <p:spPr>
          <a:xfrm>
            <a:off x="19398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4" name="Google Shape;194;p5"/>
          <p:cNvSpPr txBox="1"/>
          <p:nvPr/>
        </p:nvSpPr>
        <p:spPr>
          <a:xfrm>
            <a:off x="4765756" y="3123549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5" name="Google Shape;195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9861" y="3646769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6" name="Google Shape;196;p5"/>
          <p:cNvSpPr txBox="1"/>
          <p:nvPr/>
        </p:nvSpPr>
        <p:spPr>
          <a:xfrm>
            <a:off x="1939861" y="3123549"/>
            <a:ext cx="2438400" cy="5232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</a:t>
            </a:r>
            <a:b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7" name="Google Shape;197;p5"/>
          <p:cNvSpPr txBox="1"/>
          <p:nvPr/>
        </p:nvSpPr>
        <p:spPr>
          <a:xfrm>
            <a:off x="1939861" y="608516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 22.88 dB</a:t>
            </a:r>
            <a:b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 0.838 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8" name="Google Shape;198;p5"/>
          <p:cNvSpPr txBox="1"/>
          <p:nvPr/>
        </p:nvSpPr>
        <p:spPr>
          <a:xfrm>
            <a:off x="4765756" y="608516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r>
              <a:rPr b="1"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r>
              <a:rPr b="1"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63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dB</a:t>
            </a:r>
            <a:b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</a:t>
            </a:r>
            <a:r>
              <a:rPr b="1"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9" name="Google Shape;199;p5"/>
          <p:cNvSpPr txBox="1"/>
          <p:nvPr/>
        </p:nvSpPr>
        <p:spPr>
          <a:xfrm>
            <a:off x="267675" y="339375"/>
            <a:ext cx="15228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Cropped video from GoPro test set [3]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00" name="Google Shape;200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65741" y="445650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1" name="Google Shape;201;p5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"/>
          <p:cNvSpPr txBox="1"/>
          <p:nvPr>
            <p:ph type="title"/>
          </p:nvPr>
        </p:nvSpPr>
        <p:spPr>
          <a:xfrm>
            <a:off x="866445" y="1939098"/>
            <a:ext cx="6877125" cy="1915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Century Gothic"/>
              <a:buNone/>
            </a:pPr>
            <a:r>
              <a:rPr lang="en-IN" sz="3200"/>
              <a:t>Reconstructed Videos from a Single Pixel-wise Coded Exposure Image </a:t>
            </a:r>
            <a:endParaRPr sz="3200"/>
          </a:p>
        </p:txBody>
      </p:sp>
      <p:sp>
        <p:nvSpPr>
          <p:cNvPr id="207" name="Google Shape;207;p6"/>
          <p:cNvSpPr txBox="1"/>
          <p:nvPr>
            <p:ph idx="1" type="body"/>
          </p:nvPr>
        </p:nvSpPr>
        <p:spPr>
          <a:xfrm>
            <a:off x="866445" y="3854745"/>
            <a:ext cx="6877128" cy="21424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COMPARISON BETWEEN: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GMM [1]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DNN [2]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AutoNum type="arabicPeriod"/>
            </a:pPr>
            <a:r>
              <a:rPr b="1" lang="en-IN"/>
              <a:t>AAUN [3]</a:t>
            </a:r>
            <a:endParaRPr b="1"/>
          </a:p>
          <a:p>
            <a:pPr indent="-457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b="1" lang="en-IN"/>
              <a:t>OURS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lang="en-IN"/>
              <a:t>16 FRAMES RECONSTRUCTED</a:t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9840" y="445641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3" name="Google Shape;21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54811" y="3646701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4" name="Google Shape;214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10465" y="3646701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15" name="Google Shape;215;p8"/>
          <p:cNvSpPr txBox="1"/>
          <p:nvPr/>
        </p:nvSpPr>
        <p:spPr>
          <a:xfrm>
            <a:off x="1939840" y="13786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6" name="Google Shape;216;p8"/>
          <p:cNvSpPr txBox="1"/>
          <p:nvPr/>
        </p:nvSpPr>
        <p:spPr>
          <a:xfrm>
            <a:off x="188150" y="204100"/>
            <a:ext cx="1407000" cy="9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7" name="Google Shape;217;p8"/>
          <p:cNvSpPr txBox="1"/>
          <p:nvPr/>
        </p:nvSpPr>
        <p:spPr>
          <a:xfrm>
            <a:off x="6054811" y="333892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8" name="Google Shape;218;p8"/>
          <p:cNvSpPr txBox="1"/>
          <p:nvPr/>
        </p:nvSpPr>
        <p:spPr>
          <a:xfrm>
            <a:off x="3410465" y="334120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DNN [2]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19" name="Google Shape;219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66119" y="364670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0" name="Google Shape;220;p8"/>
          <p:cNvSpPr txBox="1"/>
          <p:nvPr/>
        </p:nvSpPr>
        <p:spPr>
          <a:xfrm>
            <a:off x="766119" y="3338923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</a:t>
            </a: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1" name="Google Shape;221;p8"/>
          <p:cNvSpPr txBox="1"/>
          <p:nvPr/>
        </p:nvSpPr>
        <p:spPr>
          <a:xfrm>
            <a:off x="766119" y="6085101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30.15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0.930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2" name="Google Shape;222;p8"/>
          <p:cNvSpPr txBox="1"/>
          <p:nvPr/>
        </p:nvSpPr>
        <p:spPr>
          <a:xfrm>
            <a:off x="3410465" y="6085100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30.91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0.942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3" name="Google Shape;223;p8"/>
          <p:cNvSpPr txBox="1"/>
          <p:nvPr/>
        </p:nvSpPr>
        <p:spPr>
          <a:xfrm>
            <a:off x="6054811" y="608509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32.21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0.954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4" name="Google Shape;224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65740" y="445650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5" name="Google Shape;225;p8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6" name="Google Shape;226;p8"/>
          <p:cNvSpPr txBox="1"/>
          <p:nvPr/>
        </p:nvSpPr>
        <p:spPr>
          <a:xfrm>
            <a:off x="766125" y="3031125"/>
            <a:ext cx="77271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39840" y="445641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2" name="Google Shape;23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54811" y="3646701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3" name="Google Shape;233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10465" y="3646701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4" name="Google Shape;234;p9"/>
          <p:cNvSpPr txBox="1"/>
          <p:nvPr/>
        </p:nvSpPr>
        <p:spPr>
          <a:xfrm>
            <a:off x="1939840" y="13786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5" name="Google Shape;235;p9"/>
          <p:cNvSpPr txBox="1"/>
          <p:nvPr/>
        </p:nvSpPr>
        <p:spPr>
          <a:xfrm>
            <a:off x="195325" y="180325"/>
            <a:ext cx="1540800" cy="12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Cropped video from GoPro test set [3]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6" name="Google Shape;236;p9"/>
          <p:cNvSpPr txBox="1"/>
          <p:nvPr/>
        </p:nvSpPr>
        <p:spPr>
          <a:xfrm>
            <a:off x="6054811" y="333892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 method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7" name="Google Shape;237;p9"/>
          <p:cNvSpPr txBox="1"/>
          <p:nvPr/>
        </p:nvSpPr>
        <p:spPr>
          <a:xfrm>
            <a:off x="3410465" y="334120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DNN [2]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38" name="Google Shape;238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66119" y="3646702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9" name="Google Shape;239;p9"/>
          <p:cNvSpPr txBox="1"/>
          <p:nvPr/>
        </p:nvSpPr>
        <p:spPr>
          <a:xfrm>
            <a:off x="766119" y="3338923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GMM [1]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0" name="Google Shape;240;p9"/>
          <p:cNvSpPr txBox="1"/>
          <p:nvPr/>
        </p:nvSpPr>
        <p:spPr>
          <a:xfrm>
            <a:off x="6054811" y="6085099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PSNR: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31.19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</a:t>
            </a:r>
            <a:r>
              <a:rPr b="1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0.892</a:t>
            </a:r>
            <a:endParaRPr b="1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1" name="Google Shape;241;p9"/>
          <p:cNvSpPr txBox="1"/>
          <p:nvPr/>
        </p:nvSpPr>
        <p:spPr>
          <a:xfrm>
            <a:off x="3410465" y="6085100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29.12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0.841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2" name="Google Shape;242;p9"/>
          <p:cNvSpPr txBox="1"/>
          <p:nvPr/>
        </p:nvSpPr>
        <p:spPr>
          <a:xfrm>
            <a:off x="766119" y="6085101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 28.85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SSIM: 0.836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3" name="Google Shape;243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65740" y="445650"/>
            <a:ext cx="2438400" cy="2438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4" name="Google Shape;244;p9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5" name="Google Shape;245;p9"/>
          <p:cNvSpPr txBox="1"/>
          <p:nvPr/>
        </p:nvSpPr>
        <p:spPr>
          <a:xfrm>
            <a:off x="766125" y="3031125"/>
            <a:ext cx="77271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9c69923710_0_19"/>
          <p:cNvSpPr txBox="1"/>
          <p:nvPr/>
        </p:nvSpPr>
        <p:spPr>
          <a:xfrm>
            <a:off x="1939840" y="13786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Input coded image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1" name="Google Shape;251;g9c69923710_0_19"/>
          <p:cNvSpPr txBox="1"/>
          <p:nvPr/>
        </p:nvSpPr>
        <p:spPr>
          <a:xfrm>
            <a:off x="188150" y="204100"/>
            <a:ext cx="1482900" cy="9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Video from test set of DNN [2]</a:t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2" name="Google Shape;252;g9c69923710_0_19"/>
          <p:cNvSpPr txBox="1"/>
          <p:nvPr/>
        </p:nvSpPr>
        <p:spPr>
          <a:xfrm>
            <a:off x="4683211" y="333892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</a:t>
            </a: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3" name="Google Shape;253;g9c69923710_0_19"/>
          <p:cNvSpPr txBox="1"/>
          <p:nvPr/>
        </p:nvSpPr>
        <p:spPr>
          <a:xfrm>
            <a:off x="2068048" y="334120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AAUN [3]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4" name="Google Shape;254;g9c69923710_0_19"/>
          <p:cNvSpPr txBox="1"/>
          <p:nvPr/>
        </p:nvSpPr>
        <p:spPr>
          <a:xfrm>
            <a:off x="4765741" y="137867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truth video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g9c69923710_0_19"/>
          <p:cNvSpPr txBox="1"/>
          <p:nvPr/>
        </p:nvSpPr>
        <p:spPr>
          <a:xfrm>
            <a:off x="766125" y="3031125"/>
            <a:ext cx="77271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Reconstructed videos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56" name="Google Shape;256;g9c69923710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5750" y="445650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7" name="Google Shape;257;g9c69923710_0_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8050" y="3651282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8" name="Google Shape;258;g9c69923710_0_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3211" y="3651275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9" name="Google Shape;259;g9c69923710_0_19"/>
          <p:cNvSpPr txBox="1"/>
          <p:nvPr/>
        </p:nvSpPr>
        <p:spPr>
          <a:xfrm>
            <a:off x="4629665" y="6085100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37.61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0" name="Google Shape;260;g9c69923710_0_19"/>
          <p:cNvSpPr txBox="1"/>
          <p:nvPr/>
        </p:nvSpPr>
        <p:spPr>
          <a:xfrm>
            <a:off x="2038865" y="6085100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32.67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1" name="Google Shape;261;g9c69923710_0_19"/>
          <p:cNvSpPr txBox="1"/>
          <p:nvPr/>
        </p:nvSpPr>
        <p:spPr>
          <a:xfrm>
            <a:off x="9788611" y="3338924"/>
            <a:ext cx="2438400" cy="3078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IN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Our</a:t>
            </a:r>
            <a:r>
              <a:rPr lang="en-IN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 (optimized code)</a:t>
            </a:r>
            <a:endParaRPr b="0" i="0" sz="1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2" name="Google Shape;262;g9c69923710_0_19"/>
          <p:cNvSpPr txBox="1"/>
          <p:nvPr/>
        </p:nvSpPr>
        <p:spPr>
          <a:xfrm>
            <a:off x="9811265" y="6085100"/>
            <a:ext cx="2438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PSNR:</a:t>
            </a:r>
            <a:r>
              <a:rPr lang="en-IN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40.33</a:t>
            </a:r>
            <a:r>
              <a:rPr b="0" i="0" lang="en-IN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dB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63" name="Google Shape;263;g9c69923710_0_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39850" y="445650"/>
            <a:ext cx="2438400" cy="2438400"/>
          </a:xfrm>
          <a:prstGeom prst="rect">
            <a:avLst/>
          </a:prstGeom>
          <a:noFill/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on">
  <a:themeElements>
    <a:clrScheme name="Grayscal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2019-12-10T16:36:35Z</dcterms:created>
  <dc:creator>Anupama Sekar</dc:creator>
</cp:coreProperties>
</file>