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Lst>
  <p:sldSz cy="5143500" cx="9144000"/>
  <p:notesSz cx="6858000" cy="9144000"/>
  <p:embeddedFontLst>
    <p:embeddedFont>
      <p:font typeface="Roboto Black"/>
      <p:bold r:id="rId10"/>
      <p:boldItalic r:id="rId11"/>
    </p:embeddedFont>
    <p:embeddedFont>
      <p:font typeface="Roboto"/>
      <p:regular r:id="rId12"/>
      <p:bold r:id="rId13"/>
      <p:italic r:id="rId14"/>
      <p:boldItalic r:id="rId15"/>
    </p:embeddedFont>
    <p:embeddedFont>
      <p:font typeface="Roboto Medium"/>
      <p:regular r:id="rId16"/>
      <p:bold r:id="rId17"/>
      <p:italic r:id="rId18"/>
      <p:boldItalic r:id="rId19"/>
    </p:embeddedFont>
    <p:embeddedFont>
      <p:font typeface="Roboto Light"/>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Light-regular.fntdata"/><Relationship Id="rId11" Type="http://schemas.openxmlformats.org/officeDocument/2006/relationships/font" Target="fonts/RobotoBlack-boldItalic.fntdata"/><Relationship Id="rId22" Type="http://schemas.openxmlformats.org/officeDocument/2006/relationships/font" Target="fonts/RobotoLight-italic.fntdata"/><Relationship Id="rId10" Type="http://schemas.openxmlformats.org/officeDocument/2006/relationships/font" Target="fonts/RobotoBlack-bold.fntdata"/><Relationship Id="rId21" Type="http://schemas.openxmlformats.org/officeDocument/2006/relationships/font" Target="fonts/RobotoLight-bold.fntdata"/><Relationship Id="rId13" Type="http://schemas.openxmlformats.org/officeDocument/2006/relationships/font" Target="fonts/Roboto-bold.fntdata"/><Relationship Id="rId12" Type="http://schemas.openxmlformats.org/officeDocument/2006/relationships/font" Target="fonts/Roboto-regular.fntdata"/><Relationship Id="rId23" Type="http://schemas.openxmlformats.org/officeDocument/2006/relationships/font" Target="fonts/Roboto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oboto-boldItalic.fntdata"/><Relationship Id="rId14" Type="http://schemas.openxmlformats.org/officeDocument/2006/relationships/font" Target="fonts/Roboto-italic.fntdata"/><Relationship Id="rId17" Type="http://schemas.openxmlformats.org/officeDocument/2006/relationships/font" Target="fonts/RobotoMedium-bold.fntdata"/><Relationship Id="rId16" Type="http://schemas.openxmlformats.org/officeDocument/2006/relationships/font" Target="fonts/RobotoMedium-regular.fntdata"/><Relationship Id="rId5" Type="http://schemas.openxmlformats.org/officeDocument/2006/relationships/notesMaster" Target="notesMasters/notesMaster1.xml"/><Relationship Id="rId19" Type="http://schemas.openxmlformats.org/officeDocument/2006/relationships/font" Target="fonts/RobotoMedium-boldItalic.fntdata"/><Relationship Id="rId6" Type="http://schemas.openxmlformats.org/officeDocument/2006/relationships/slide" Target="slides/slide1.xml"/><Relationship Id="rId18" Type="http://schemas.openxmlformats.org/officeDocument/2006/relationships/font" Target="fonts/RobotoMedium-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30ce28753e8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30ce28753e8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lnSpc>
                <a:spcPct val="115000"/>
              </a:lnSpc>
              <a:spcBef>
                <a:spcPts val="1200"/>
              </a:spcBef>
              <a:spcAft>
                <a:spcPts val="1200"/>
              </a:spcAft>
              <a:buNone/>
            </a:pPr>
            <a:r>
              <a:rPr lang="en" sz="900">
                <a:solidFill>
                  <a:schemeClr val="dk1"/>
                </a:solidFill>
              </a:rPr>
              <a:t>Figure 1. Compositional text prompts of our GenAI-Bench (highlighted in </a:t>
            </a:r>
            <a:r>
              <a:rPr lang="en" sz="900">
                <a:solidFill>
                  <a:srgbClr val="3A8233"/>
                </a:solidFill>
              </a:rPr>
              <a:t>green</a:t>
            </a:r>
            <a:r>
              <a:rPr lang="en" sz="900">
                <a:solidFill>
                  <a:schemeClr val="dk1"/>
                </a:solidFill>
              </a:rPr>
              <a:t>) reflect how real-world users may seek precise control in text-to-visual generation. For example, users might add details by specifying compositions of basic visual entities and properties (highlighted in </a:t>
            </a:r>
            <a:r>
              <a:rPr lang="en" sz="900">
                <a:solidFill>
                  <a:srgbClr val="808080"/>
                </a:solidFill>
              </a:rPr>
              <a:t>gray</a:t>
            </a:r>
            <a:r>
              <a:rPr lang="en" sz="900">
                <a:solidFill>
                  <a:schemeClr val="dk1"/>
                </a:solidFill>
              </a:rPr>
              <a:t>), such as scenes, attributes, and relationships (spatial/action/part). Moreover, user prompts may require advanced visio- linguistic reasoning (highlighted in </a:t>
            </a:r>
            <a:r>
              <a:rPr lang="en" sz="900">
                <a:solidFill>
                  <a:srgbClr val="28549C"/>
                </a:solidFill>
              </a:rPr>
              <a:t>blue</a:t>
            </a:r>
            <a:r>
              <a:rPr lang="en" sz="900">
                <a:solidFill>
                  <a:schemeClr val="dk1"/>
                </a:solidFill>
              </a:rPr>
              <a:t>), such as counting, comparison, differentiation, and logic (negation/universality)</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a55f622a6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a55f622a6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lnSpc>
                <a:spcPct val="115000"/>
              </a:lnSpc>
              <a:spcBef>
                <a:spcPts val="1200"/>
              </a:spcBef>
              <a:spcAft>
                <a:spcPts val="1200"/>
              </a:spcAft>
              <a:buNone/>
            </a:pPr>
            <a:r>
              <a:rPr lang="en" sz="900">
                <a:solidFill>
                  <a:schemeClr val="dk1"/>
                </a:solidFill>
              </a:rPr>
              <a:t>Figure 1. Compositional text prompts of our GenAI-Bench (highlighted in </a:t>
            </a:r>
            <a:r>
              <a:rPr lang="en" sz="900">
                <a:solidFill>
                  <a:srgbClr val="3A8233"/>
                </a:solidFill>
              </a:rPr>
              <a:t>green</a:t>
            </a:r>
            <a:r>
              <a:rPr lang="en" sz="900">
                <a:solidFill>
                  <a:schemeClr val="dk1"/>
                </a:solidFill>
              </a:rPr>
              <a:t>) reflect how real-world users may seek precise control in text-to-visual generation. For example, users might add details by specifying compositions of basic visual entities and properties (highlighted in </a:t>
            </a:r>
            <a:r>
              <a:rPr lang="en" sz="900">
                <a:solidFill>
                  <a:srgbClr val="808080"/>
                </a:solidFill>
              </a:rPr>
              <a:t>gray</a:t>
            </a:r>
            <a:r>
              <a:rPr lang="en" sz="900">
                <a:solidFill>
                  <a:schemeClr val="dk1"/>
                </a:solidFill>
              </a:rPr>
              <a:t>), such as scenes, attributes, and relationships (spatial/action/part). Moreover, user prompts may require advanced visio- linguistic reasoning (highlighted in </a:t>
            </a:r>
            <a:r>
              <a:rPr lang="en" sz="900">
                <a:solidFill>
                  <a:srgbClr val="28549C"/>
                </a:solidFill>
              </a:rPr>
              <a:t>blue</a:t>
            </a:r>
            <a:r>
              <a:rPr lang="en" sz="900">
                <a:solidFill>
                  <a:schemeClr val="dk1"/>
                </a:solidFill>
              </a:rPr>
              <a:t>), such as counting, comparison, differentiation, and logic (negation/universality)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30ce28753e8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30ce28753e8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lnSpc>
                <a:spcPct val="115000"/>
              </a:lnSpc>
              <a:spcBef>
                <a:spcPts val="1200"/>
              </a:spcBef>
              <a:spcAft>
                <a:spcPts val="1200"/>
              </a:spcAft>
              <a:buNone/>
            </a:pPr>
            <a:r>
              <a:rPr lang="en" sz="900">
                <a:solidFill>
                  <a:schemeClr val="dk1"/>
                </a:solidFill>
              </a:rPr>
              <a:t>Figure 1. Compositional text prompts of our GenAI-Bench (highlighted in </a:t>
            </a:r>
            <a:r>
              <a:rPr lang="en" sz="900">
                <a:solidFill>
                  <a:srgbClr val="3A8233"/>
                </a:solidFill>
              </a:rPr>
              <a:t>green</a:t>
            </a:r>
            <a:r>
              <a:rPr lang="en" sz="900">
                <a:solidFill>
                  <a:schemeClr val="dk1"/>
                </a:solidFill>
              </a:rPr>
              <a:t>) reflect how real-world users may seek precise control in text-to-visual generation. For example, users might add details by specifying compositions of basic visual entities and properties (highlighted in </a:t>
            </a:r>
            <a:r>
              <a:rPr lang="en" sz="900">
                <a:solidFill>
                  <a:srgbClr val="808080"/>
                </a:solidFill>
              </a:rPr>
              <a:t>gray</a:t>
            </a:r>
            <a:r>
              <a:rPr lang="en" sz="900">
                <a:solidFill>
                  <a:schemeClr val="dk1"/>
                </a:solidFill>
              </a:rPr>
              <a:t>), such as scenes, attributes, and relationships (spatial/action/part). Moreover, user prompts may require advanced visio- linguistic reasoning (highlighted in </a:t>
            </a:r>
            <a:r>
              <a:rPr lang="en" sz="900">
                <a:solidFill>
                  <a:srgbClr val="28549C"/>
                </a:solidFill>
              </a:rPr>
              <a:t>blue</a:t>
            </a:r>
            <a:r>
              <a:rPr lang="en" sz="900">
                <a:solidFill>
                  <a:schemeClr val="dk1"/>
                </a:solidFill>
              </a:rPr>
              <a:t>), such as counting, comparison, differentiation, and logic (negation/universality)</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ce28753e8_0_5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0ce28753e8_0_5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spcBef>
                <a:spcPts val="0"/>
              </a:spcBef>
              <a:spcAft>
                <a:spcPts val="0"/>
              </a:spcAft>
              <a:buNone/>
            </a:pPr>
            <a:r>
              <a:rPr lang="en">
                <a:solidFill>
                  <a:schemeClr val="dk1"/>
                </a:solidFill>
              </a:rPr>
              <a:t>					</a:t>
            </a:r>
            <a:endParaRPr>
              <a:solidFill>
                <a:schemeClr val="dk1"/>
              </a:solidFill>
            </a:endParaRPr>
          </a:p>
          <a:p>
            <a:pPr indent="0" lvl="0" marL="0" rtl="0" algn="l">
              <a:lnSpc>
                <a:spcPct val="115000"/>
              </a:lnSpc>
              <a:spcBef>
                <a:spcPts val="1200"/>
              </a:spcBef>
              <a:spcAft>
                <a:spcPts val="1200"/>
              </a:spcAft>
              <a:buNone/>
            </a:pPr>
            <a:r>
              <a:rPr lang="en" sz="900">
                <a:solidFill>
                  <a:schemeClr val="dk1"/>
                </a:solidFill>
              </a:rPr>
              <a:t>Figure 1. Compositional text prompts of our GenAI-Bench (highlighted in </a:t>
            </a:r>
            <a:r>
              <a:rPr lang="en" sz="900">
                <a:solidFill>
                  <a:srgbClr val="3A8233"/>
                </a:solidFill>
              </a:rPr>
              <a:t>green</a:t>
            </a:r>
            <a:r>
              <a:rPr lang="en" sz="900">
                <a:solidFill>
                  <a:schemeClr val="dk1"/>
                </a:solidFill>
              </a:rPr>
              <a:t>) reflect how real-world users may seek precise control in text-to-visual generation. For example, users might add details by specifying compositions of basic visual entities and properties (highlighted in </a:t>
            </a:r>
            <a:r>
              <a:rPr lang="en" sz="900">
                <a:solidFill>
                  <a:srgbClr val="808080"/>
                </a:solidFill>
              </a:rPr>
              <a:t>gray</a:t>
            </a:r>
            <a:r>
              <a:rPr lang="en" sz="900">
                <a:solidFill>
                  <a:schemeClr val="dk1"/>
                </a:solidFill>
              </a:rPr>
              <a:t>), such as scenes, attributes, and relationships (spatial/action/part). Moreover, user prompts may require advanced visio- linguistic reasoning (highlighted in </a:t>
            </a:r>
            <a:r>
              <a:rPr lang="en" sz="900">
                <a:solidFill>
                  <a:srgbClr val="28549C"/>
                </a:solidFill>
              </a:rPr>
              <a:t>blue</a:t>
            </a:r>
            <a:r>
              <a:rPr lang="en" sz="900">
                <a:solidFill>
                  <a:schemeClr val="dk1"/>
                </a:solidFill>
              </a:rPr>
              <a:t>), such as counting, comparison, differentiation, and logic (negation/universality)</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50" name="Shape 50"/>
        <p:cNvGrpSpPr/>
        <p:nvPr/>
      </p:nvGrpSpPr>
      <p:grpSpPr>
        <a:xfrm>
          <a:off x="0" y="0"/>
          <a:ext cx="0" cy="0"/>
          <a:chOff x="0" y="0"/>
          <a:chExt cx="0" cy="0"/>
        </a:xfrm>
      </p:grpSpPr>
      <p:sp>
        <p:nvSpPr>
          <p:cNvPr id="51" name="Google Shape;51;p13"/>
          <p:cNvSpPr txBox="1"/>
          <p:nvPr>
            <p:ph type="title"/>
          </p:nvPr>
        </p:nvSpPr>
        <p:spPr>
          <a:xfrm>
            <a:off x="457200" y="361950"/>
            <a:ext cx="8229600" cy="609600"/>
          </a:xfrm>
          <a:prstGeom prst="rect">
            <a:avLst/>
          </a:prstGeom>
          <a:noFill/>
          <a:ln>
            <a:noFill/>
          </a:ln>
        </p:spPr>
        <p:txBody>
          <a:bodyPr anchorCtr="0" anchor="t" bIns="34275" lIns="68575" spcFirstLastPara="1" rIns="68575" wrap="square" tIns="34275">
            <a:normAutofit/>
          </a:bodyPr>
          <a:lstStyle>
            <a:lvl1pPr lvl="0" algn="l">
              <a:spcBef>
                <a:spcPts val="0"/>
              </a:spcBef>
              <a:spcAft>
                <a:spcPts val="0"/>
              </a:spcAft>
              <a:buSzPts val="2800"/>
              <a:buNone/>
              <a:defRPr/>
            </a:lvl1pPr>
            <a:lvl2pPr lvl="1" algn="l">
              <a:spcBef>
                <a:spcPts val="0"/>
              </a:spcBef>
              <a:spcAft>
                <a:spcPts val="0"/>
              </a:spcAft>
              <a:buSzPts val="2800"/>
              <a:buNone/>
              <a:defRPr/>
            </a:lvl2pPr>
            <a:lvl3pPr lvl="2" algn="l">
              <a:spcBef>
                <a:spcPts val="0"/>
              </a:spcBef>
              <a:spcAft>
                <a:spcPts val="0"/>
              </a:spcAft>
              <a:buSzPts val="2800"/>
              <a:buNone/>
              <a:defRPr/>
            </a:lvl3pPr>
            <a:lvl4pPr lvl="3" algn="l">
              <a:spcBef>
                <a:spcPts val="0"/>
              </a:spcBef>
              <a:spcAft>
                <a:spcPts val="0"/>
              </a:spcAft>
              <a:buSzPts val="2800"/>
              <a:buNone/>
              <a:defRPr/>
            </a:lvl4pPr>
            <a:lvl5pPr lvl="4" algn="l">
              <a:spcBef>
                <a:spcPts val="0"/>
              </a:spcBef>
              <a:spcAft>
                <a:spcPts val="0"/>
              </a:spcAft>
              <a:buSzPts val="2800"/>
              <a:buNone/>
              <a:defRPr/>
            </a:lvl5pPr>
            <a:lvl6pPr lvl="5" algn="l">
              <a:spcBef>
                <a:spcPts val="0"/>
              </a:spcBef>
              <a:spcAft>
                <a:spcPts val="0"/>
              </a:spcAft>
              <a:buSzPts val="2800"/>
              <a:buNone/>
              <a:defRPr/>
            </a:lvl6pPr>
            <a:lvl7pPr lvl="6" algn="l">
              <a:spcBef>
                <a:spcPts val="0"/>
              </a:spcBef>
              <a:spcAft>
                <a:spcPts val="0"/>
              </a:spcAft>
              <a:buSzPts val="2800"/>
              <a:buNone/>
              <a:defRPr/>
            </a:lvl7pPr>
            <a:lvl8pPr lvl="7" algn="l">
              <a:spcBef>
                <a:spcPts val="0"/>
              </a:spcBef>
              <a:spcAft>
                <a:spcPts val="0"/>
              </a:spcAft>
              <a:buSzPts val="2800"/>
              <a:buNone/>
              <a:defRPr/>
            </a:lvl8pPr>
            <a:lvl9pPr lvl="8" algn="l">
              <a:spcBef>
                <a:spcPts val="0"/>
              </a:spcBef>
              <a:spcAft>
                <a:spcPts val="0"/>
              </a:spcAft>
              <a:buSzPts val="2800"/>
              <a:buNone/>
              <a:defRPr/>
            </a:lvl9pPr>
          </a:lstStyle>
          <a:p/>
        </p:txBody>
      </p:sp>
      <p:sp>
        <p:nvSpPr>
          <p:cNvPr id="52" name="Google Shape;52;p13"/>
          <p:cNvSpPr txBox="1"/>
          <p:nvPr>
            <p:ph idx="12" type="sldNum"/>
          </p:nvPr>
        </p:nvSpPr>
        <p:spPr>
          <a:xfrm>
            <a:off x="8556784" y="4749851"/>
            <a:ext cx="548700" cy="393600"/>
          </a:xfrm>
          <a:prstGeom prst="rect">
            <a:avLst/>
          </a:prstGeom>
        </p:spPr>
        <p:txBody>
          <a:bodyPr anchorCtr="0" anchor="t" bIns="91425" lIns="91425" spcFirstLastPara="1" rIns="91425" wrap="square" tIns="91425">
            <a:normAutofit/>
          </a:bodyPr>
          <a:lstStyle>
            <a:lvl1pPr lvl="0">
              <a:buNone/>
              <a:defRPr sz="1300">
                <a:latin typeface="Roboto"/>
                <a:ea typeface="Roboto"/>
                <a:cs typeface="Roboto"/>
                <a:sym typeface="Roboto"/>
              </a:defRPr>
            </a:lvl1pPr>
            <a:lvl2pPr lvl="1">
              <a:buNone/>
              <a:defRPr sz="1300">
                <a:latin typeface="Roboto"/>
                <a:ea typeface="Roboto"/>
                <a:cs typeface="Roboto"/>
                <a:sym typeface="Roboto"/>
              </a:defRPr>
            </a:lvl2pPr>
            <a:lvl3pPr lvl="2">
              <a:buNone/>
              <a:defRPr sz="1300">
                <a:latin typeface="Roboto"/>
                <a:ea typeface="Roboto"/>
                <a:cs typeface="Roboto"/>
                <a:sym typeface="Roboto"/>
              </a:defRPr>
            </a:lvl3pPr>
            <a:lvl4pPr lvl="3">
              <a:buNone/>
              <a:defRPr sz="1300">
                <a:latin typeface="Roboto"/>
                <a:ea typeface="Roboto"/>
                <a:cs typeface="Roboto"/>
                <a:sym typeface="Roboto"/>
              </a:defRPr>
            </a:lvl4pPr>
            <a:lvl5pPr lvl="4">
              <a:buNone/>
              <a:defRPr sz="1300">
                <a:latin typeface="Roboto"/>
                <a:ea typeface="Roboto"/>
                <a:cs typeface="Roboto"/>
                <a:sym typeface="Roboto"/>
              </a:defRPr>
            </a:lvl5pPr>
            <a:lvl6pPr lvl="5">
              <a:buNone/>
              <a:defRPr sz="1300">
                <a:latin typeface="Roboto"/>
                <a:ea typeface="Roboto"/>
                <a:cs typeface="Roboto"/>
                <a:sym typeface="Roboto"/>
              </a:defRPr>
            </a:lvl6pPr>
            <a:lvl7pPr lvl="6">
              <a:buNone/>
              <a:defRPr sz="1300">
                <a:latin typeface="Roboto"/>
                <a:ea typeface="Roboto"/>
                <a:cs typeface="Roboto"/>
                <a:sym typeface="Roboto"/>
              </a:defRPr>
            </a:lvl7pPr>
            <a:lvl8pPr lvl="7">
              <a:buNone/>
              <a:defRPr sz="1300">
                <a:latin typeface="Roboto"/>
                <a:ea typeface="Roboto"/>
                <a:cs typeface="Roboto"/>
                <a:sym typeface="Roboto"/>
              </a:defRPr>
            </a:lvl8pPr>
            <a:lvl9pPr lvl="8">
              <a:buNone/>
              <a:defRPr sz="1300">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Roboto Light"/>
              <a:buNone/>
              <a:defRPr sz="2800">
                <a:solidFill>
                  <a:schemeClr val="dk1"/>
                </a:solidFill>
                <a:latin typeface="Roboto Light"/>
                <a:ea typeface="Roboto Light"/>
                <a:cs typeface="Roboto Light"/>
                <a:sym typeface="Roboto Light"/>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4.gif"/><Relationship Id="rId4" Type="http://schemas.openxmlformats.org/officeDocument/2006/relationships/image" Target="../media/image8.gif"/><Relationship Id="rId5" Type="http://schemas.openxmlformats.org/officeDocument/2006/relationships/image" Target="../media/image16.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2.gif"/></Relationships>
</file>

<file path=ppt/slides/_rels/slide3.xml.rels><?xml version="1.0" encoding="UTF-8" standalone="yes"?><Relationships xmlns="http://schemas.openxmlformats.org/package/2006/relationships"><Relationship Id="rId11" Type="http://schemas.openxmlformats.org/officeDocument/2006/relationships/image" Target="../media/image20.gif"/><Relationship Id="rId10" Type="http://schemas.openxmlformats.org/officeDocument/2006/relationships/image" Target="../media/image15.gif"/><Relationship Id="rId13" Type="http://schemas.openxmlformats.org/officeDocument/2006/relationships/image" Target="../media/image2.gif"/><Relationship Id="rId12" Type="http://schemas.openxmlformats.org/officeDocument/2006/relationships/image" Target="../media/image13.gif"/><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6.gif"/><Relationship Id="rId4" Type="http://schemas.openxmlformats.org/officeDocument/2006/relationships/image" Target="../media/image4.gif"/><Relationship Id="rId9" Type="http://schemas.openxmlformats.org/officeDocument/2006/relationships/image" Target="../media/image1.gif"/><Relationship Id="rId15" Type="http://schemas.openxmlformats.org/officeDocument/2006/relationships/image" Target="../media/image10.gif"/><Relationship Id="rId14" Type="http://schemas.openxmlformats.org/officeDocument/2006/relationships/image" Target="../media/image7.gif"/><Relationship Id="rId17" Type="http://schemas.openxmlformats.org/officeDocument/2006/relationships/image" Target="../media/image21.gif"/><Relationship Id="rId16" Type="http://schemas.openxmlformats.org/officeDocument/2006/relationships/image" Target="../media/image9.gif"/><Relationship Id="rId5" Type="http://schemas.openxmlformats.org/officeDocument/2006/relationships/image" Target="../media/image5.gif"/><Relationship Id="rId6" Type="http://schemas.openxmlformats.org/officeDocument/2006/relationships/image" Target="../media/image19.gif"/><Relationship Id="rId7" Type="http://schemas.openxmlformats.org/officeDocument/2006/relationships/image" Target="../media/image12.gif"/><Relationship Id="rId8" Type="http://schemas.openxmlformats.org/officeDocument/2006/relationships/image" Target="../media/image3.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1.gif"/><Relationship Id="rId4" Type="http://schemas.openxmlformats.org/officeDocument/2006/relationships/image" Target="../media/image18.gif"/><Relationship Id="rId5" Type="http://schemas.openxmlformats.org/officeDocument/2006/relationships/image" Target="../media/image17.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6" name="Shape 56"/>
        <p:cNvGrpSpPr/>
        <p:nvPr/>
      </p:nvGrpSpPr>
      <p:grpSpPr>
        <a:xfrm>
          <a:off x="0" y="0"/>
          <a:ext cx="0" cy="0"/>
          <a:chOff x="0" y="0"/>
          <a:chExt cx="0" cy="0"/>
        </a:xfrm>
      </p:grpSpPr>
      <p:cxnSp>
        <p:nvCxnSpPr>
          <p:cNvPr id="57" name="Google Shape;57;p14"/>
          <p:cNvCxnSpPr/>
          <p:nvPr/>
        </p:nvCxnSpPr>
        <p:spPr>
          <a:xfrm>
            <a:off x="-18450" y="4927450"/>
            <a:ext cx="9180900" cy="0"/>
          </a:xfrm>
          <a:prstGeom prst="straightConnector1">
            <a:avLst/>
          </a:prstGeom>
          <a:noFill/>
          <a:ln cap="flat" cmpd="sng" w="9525">
            <a:solidFill>
              <a:srgbClr val="CCCCCC"/>
            </a:solidFill>
            <a:prstDash val="solid"/>
            <a:round/>
            <a:headEnd len="med" w="med" type="none"/>
            <a:tailEnd len="med" w="med" type="none"/>
          </a:ln>
        </p:spPr>
      </p:cxnSp>
      <p:sp>
        <p:nvSpPr>
          <p:cNvPr id="58" name="Google Shape;58;p14"/>
          <p:cNvSpPr txBox="1"/>
          <p:nvPr/>
        </p:nvSpPr>
        <p:spPr>
          <a:xfrm>
            <a:off x="6177025" y="4887550"/>
            <a:ext cx="3000000" cy="292500"/>
          </a:xfrm>
          <a:prstGeom prst="rect">
            <a:avLst/>
          </a:prstGeom>
          <a:noFill/>
          <a:ln>
            <a:noFill/>
          </a:ln>
        </p:spPr>
        <p:txBody>
          <a:bodyPr anchorCtr="0" anchor="t" bIns="91425" lIns="91425" spcFirstLastPara="1" rIns="91425" wrap="square" tIns="91425">
            <a:spAutoFit/>
          </a:bodyPr>
          <a:lstStyle/>
          <a:p>
            <a:pPr indent="0" lvl="0" marL="0" rtl="0" algn="r">
              <a:lnSpc>
                <a:spcPct val="100000"/>
              </a:lnSpc>
              <a:spcBef>
                <a:spcPts val="0"/>
              </a:spcBef>
              <a:spcAft>
                <a:spcPts val="0"/>
              </a:spcAft>
              <a:buNone/>
            </a:pPr>
            <a:r>
              <a:rPr lang="en" sz="700">
                <a:solidFill>
                  <a:srgbClr val="2DABB8"/>
                </a:solidFill>
                <a:latin typeface="Roboto"/>
                <a:ea typeface="Roboto"/>
                <a:cs typeface="Roboto"/>
                <a:sym typeface="Roboto"/>
              </a:rPr>
              <a:t>Tutorial for </a:t>
            </a:r>
            <a:r>
              <a:rPr lang="en" sz="700">
                <a:solidFill>
                  <a:schemeClr val="dk2"/>
                </a:solidFill>
                <a:latin typeface="Roboto"/>
                <a:ea typeface="Roboto"/>
                <a:cs typeface="Roboto"/>
                <a:sym typeface="Roboto"/>
              </a:rPr>
              <a:t>Video Annotation</a:t>
            </a:r>
            <a:endParaRPr sz="700">
              <a:latin typeface="Roboto"/>
              <a:ea typeface="Roboto"/>
              <a:cs typeface="Roboto"/>
              <a:sym typeface="Roboto"/>
            </a:endParaRPr>
          </a:p>
        </p:txBody>
      </p:sp>
      <p:sp>
        <p:nvSpPr>
          <p:cNvPr id="59" name="Google Shape;59;p14"/>
          <p:cNvSpPr txBox="1"/>
          <p:nvPr/>
        </p:nvSpPr>
        <p:spPr>
          <a:xfrm>
            <a:off x="-18450" y="4887550"/>
            <a:ext cx="3000000" cy="3078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 sz="800">
                <a:solidFill>
                  <a:srgbClr val="EA9999"/>
                </a:solidFill>
                <a:latin typeface="Roboto Black"/>
                <a:ea typeface="Roboto Black"/>
                <a:cs typeface="Roboto Black"/>
                <a:sym typeface="Roboto Black"/>
              </a:rPr>
              <a:t>1</a:t>
            </a:r>
            <a:r>
              <a:rPr b="1" lang="en" sz="800">
                <a:solidFill>
                  <a:srgbClr val="F4CCCC"/>
                </a:solidFill>
                <a:latin typeface="Roboto"/>
                <a:ea typeface="Roboto"/>
                <a:cs typeface="Roboto"/>
                <a:sym typeface="Roboto"/>
              </a:rPr>
              <a:t> </a:t>
            </a:r>
            <a:r>
              <a:rPr lang="en" sz="700">
                <a:solidFill>
                  <a:schemeClr val="dk2"/>
                </a:solidFill>
                <a:latin typeface="Roboto"/>
                <a:ea typeface="Roboto"/>
                <a:cs typeface="Roboto"/>
                <a:sym typeface="Roboto"/>
              </a:rPr>
              <a:t>Camera Setup</a:t>
            </a:r>
            <a:endParaRPr sz="700">
              <a:latin typeface="Roboto"/>
              <a:ea typeface="Roboto"/>
              <a:cs typeface="Roboto"/>
              <a:sym typeface="Roboto"/>
            </a:endParaRPr>
          </a:p>
        </p:txBody>
      </p:sp>
      <p:sp>
        <p:nvSpPr>
          <p:cNvPr id="60" name="Google Shape;60;p14"/>
          <p:cNvSpPr txBox="1"/>
          <p:nvPr/>
        </p:nvSpPr>
        <p:spPr>
          <a:xfrm>
            <a:off x="3582775" y="4887550"/>
            <a:ext cx="1561800" cy="2925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en" sz="700">
                <a:solidFill>
                  <a:schemeClr val="dk2"/>
                </a:solidFill>
                <a:latin typeface="Roboto"/>
                <a:ea typeface="Roboto"/>
                <a:cs typeface="Roboto"/>
                <a:sym typeface="Roboto"/>
              </a:rPr>
              <a:t>005</a:t>
            </a:r>
            <a:endParaRPr sz="700">
              <a:latin typeface="Roboto"/>
              <a:ea typeface="Roboto"/>
              <a:cs typeface="Roboto"/>
              <a:sym typeface="Roboto"/>
            </a:endParaRPr>
          </a:p>
        </p:txBody>
      </p:sp>
      <p:sp>
        <p:nvSpPr>
          <p:cNvPr id="61" name="Google Shape;61;p14"/>
          <p:cNvSpPr txBox="1"/>
          <p:nvPr/>
        </p:nvSpPr>
        <p:spPr>
          <a:xfrm>
            <a:off x="168763" y="1966300"/>
            <a:ext cx="3354900" cy="56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300">
                <a:solidFill>
                  <a:srgbClr val="0E0E0E"/>
                </a:solidFill>
                <a:latin typeface="Roboto"/>
                <a:ea typeface="Roboto"/>
                <a:cs typeface="Roboto"/>
                <a:sym typeface="Roboto"/>
              </a:rPr>
              <a:t>Fisheye Distortion</a:t>
            </a:r>
            <a:endParaRPr sz="1300">
              <a:solidFill>
                <a:srgbClr val="0E0E0E"/>
              </a:solidFill>
              <a:latin typeface="Roboto"/>
              <a:ea typeface="Roboto"/>
              <a:cs typeface="Roboto"/>
              <a:sym typeface="Roboto"/>
            </a:endParaRPr>
          </a:p>
          <a:p>
            <a:pPr indent="0" lvl="0" marL="0" marR="0" rtl="0" algn="l">
              <a:lnSpc>
                <a:spcPct val="115000"/>
              </a:lnSpc>
              <a:spcBef>
                <a:spcPts val="0"/>
              </a:spcBef>
              <a:spcAft>
                <a:spcPts val="0"/>
              </a:spcAft>
              <a:buNone/>
            </a:pPr>
            <a:r>
              <a:rPr lang="en" sz="1000">
                <a:solidFill>
                  <a:srgbClr val="808080"/>
                </a:solidFill>
                <a:latin typeface="Roboto"/>
                <a:ea typeface="Roboto"/>
                <a:cs typeface="Roboto"/>
                <a:sym typeface="Roboto"/>
              </a:rPr>
              <a:t>(e.g., Fisheye lens)</a:t>
            </a:r>
            <a:endParaRPr sz="1100">
              <a:solidFill>
                <a:srgbClr val="808080"/>
              </a:solidFill>
              <a:latin typeface="Roboto"/>
              <a:ea typeface="Roboto"/>
              <a:cs typeface="Roboto"/>
              <a:sym typeface="Roboto"/>
            </a:endParaRPr>
          </a:p>
        </p:txBody>
      </p:sp>
      <p:sp>
        <p:nvSpPr>
          <p:cNvPr id="62" name="Google Shape;62;p14"/>
          <p:cNvSpPr txBox="1"/>
          <p:nvPr/>
        </p:nvSpPr>
        <p:spPr>
          <a:xfrm>
            <a:off x="1849988" y="1966300"/>
            <a:ext cx="6708600" cy="692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Strong, curved distortion with heavily bent edges, creating a bubble-like effect. Fisheye lenses are typically shorter than 12mm and have a field of view exceeding 150–160 degrees, with noticeable distortion extending even toward the center of the frame.</a:t>
            </a:r>
            <a:endParaRPr sz="1300">
              <a:latin typeface="Roboto"/>
              <a:ea typeface="Roboto"/>
              <a:cs typeface="Roboto"/>
              <a:sym typeface="Roboto"/>
            </a:endParaRPr>
          </a:p>
        </p:txBody>
      </p:sp>
      <p:pic>
        <p:nvPicPr>
          <p:cNvPr id="63" name="Google Shape;63;p14"/>
          <p:cNvPicPr preferRelativeResize="0"/>
          <p:nvPr/>
        </p:nvPicPr>
        <p:blipFill rotWithShape="1">
          <a:blip r:embed="rId3">
            <a:alphaModFix/>
          </a:blip>
          <a:srcRect b="129" l="0" r="0" t="139"/>
          <a:stretch/>
        </p:blipFill>
        <p:spPr>
          <a:xfrm>
            <a:off x="257100" y="2874025"/>
            <a:ext cx="2292206" cy="1714500"/>
          </a:xfrm>
          <a:prstGeom prst="rect">
            <a:avLst/>
          </a:prstGeom>
          <a:noFill/>
          <a:ln>
            <a:noFill/>
          </a:ln>
        </p:spPr>
      </p:pic>
      <p:pic>
        <p:nvPicPr>
          <p:cNvPr id="64" name="Google Shape;64;p14"/>
          <p:cNvPicPr preferRelativeResize="0"/>
          <p:nvPr/>
        </p:nvPicPr>
        <p:blipFill rotWithShape="1">
          <a:blip r:embed="rId4">
            <a:alphaModFix/>
          </a:blip>
          <a:srcRect b="59" l="0" r="0" t="49"/>
          <a:stretch/>
        </p:blipFill>
        <p:spPr>
          <a:xfrm>
            <a:off x="2640500" y="2874025"/>
            <a:ext cx="3051225" cy="1714500"/>
          </a:xfrm>
          <a:prstGeom prst="rect">
            <a:avLst/>
          </a:prstGeom>
          <a:noFill/>
          <a:ln>
            <a:noFill/>
          </a:ln>
        </p:spPr>
      </p:pic>
      <p:sp>
        <p:nvSpPr>
          <p:cNvPr id="65" name="Google Shape;65;p14"/>
          <p:cNvSpPr txBox="1"/>
          <p:nvPr>
            <p:ph type="title"/>
          </p:nvPr>
        </p:nvSpPr>
        <p:spPr>
          <a:xfrm>
            <a:off x="161100" y="312100"/>
            <a:ext cx="3975900" cy="3708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SzPts val="990"/>
              <a:buNone/>
            </a:pPr>
            <a:r>
              <a:rPr lang="en" sz="2400"/>
              <a:t>1. </a:t>
            </a:r>
            <a:r>
              <a:rPr lang="en" sz="2400">
                <a:latin typeface="Roboto Light"/>
                <a:ea typeface="Roboto Light"/>
                <a:cs typeface="Roboto Light"/>
                <a:sym typeface="Roboto Light"/>
              </a:rPr>
              <a:t>Lens Distortion</a:t>
            </a:r>
            <a:endParaRPr sz="2400">
              <a:latin typeface="Roboto Light"/>
              <a:ea typeface="Roboto Light"/>
              <a:cs typeface="Roboto Light"/>
              <a:sym typeface="Roboto Light"/>
            </a:endParaRPr>
          </a:p>
        </p:txBody>
      </p:sp>
      <p:sp>
        <p:nvSpPr>
          <p:cNvPr id="66" name="Google Shape;66;p14"/>
          <p:cNvSpPr txBox="1"/>
          <p:nvPr/>
        </p:nvSpPr>
        <p:spPr>
          <a:xfrm>
            <a:off x="2742650" y="312100"/>
            <a:ext cx="300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Roboto"/>
                <a:ea typeface="Roboto"/>
                <a:cs typeface="Roboto"/>
                <a:sym typeface="Roboto"/>
              </a:rPr>
              <a:t>Lens distortion refers to the optical effect where straight lines appear extremely curved, typically caused by </a:t>
            </a:r>
            <a:r>
              <a:rPr lang="en" sz="1000">
                <a:latin typeface="Roboto"/>
                <a:ea typeface="Roboto"/>
                <a:cs typeface="Roboto"/>
                <a:sym typeface="Roboto"/>
              </a:rPr>
              <a:t>wide-angle or </a:t>
            </a:r>
            <a:r>
              <a:rPr lang="en" sz="1000">
                <a:latin typeface="Roboto"/>
                <a:ea typeface="Roboto"/>
                <a:cs typeface="Roboto"/>
                <a:sym typeface="Roboto"/>
              </a:rPr>
              <a:t>fisheye lenses.</a:t>
            </a:r>
            <a:endParaRPr sz="1000">
              <a:latin typeface="Roboto"/>
              <a:ea typeface="Roboto"/>
              <a:cs typeface="Roboto"/>
              <a:sym typeface="Roboto"/>
            </a:endParaRPr>
          </a:p>
        </p:txBody>
      </p:sp>
      <p:sp>
        <p:nvSpPr>
          <p:cNvPr id="67" name="Google Shape;67;p14"/>
          <p:cNvSpPr txBox="1"/>
          <p:nvPr/>
        </p:nvSpPr>
        <p:spPr>
          <a:xfrm>
            <a:off x="127950" y="120075"/>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A9999"/>
                </a:solidFill>
                <a:latin typeface="Roboto Black"/>
                <a:ea typeface="Roboto Black"/>
                <a:cs typeface="Roboto Black"/>
                <a:sym typeface="Roboto Black"/>
              </a:rPr>
              <a:t>1</a:t>
            </a:r>
            <a:r>
              <a:rPr b="1" lang="en" sz="800">
                <a:solidFill>
                  <a:srgbClr val="F4CCCC"/>
                </a:solidFill>
                <a:latin typeface="Roboto"/>
                <a:ea typeface="Roboto"/>
                <a:cs typeface="Roboto"/>
                <a:sym typeface="Roboto"/>
              </a:rPr>
              <a:t> </a:t>
            </a:r>
            <a:r>
              <a:rPr lang="en" sz="700">
                <a:solidFill>
                  <a:schemeClr val="dk2"/>
                </a:solidFill>
                <a:latin typeface="Roboto"/>
                <a:ea typeface="Roboto"/>
                <a:cs typeface="Roboto"/>
                <a:sym typeface="Roboto"/>
              </a:rPr>
              <a:t>Camera Setup</a:t>
            </a:r>
            <a:endParaRPr sz="800">
              <a:solidFill>
                <a:srgbClr val="EA9999"/>
              </a:solidFill>
              <a:latin typeface="Roboto Black"/>
              <a:ea typeface="Roboto Black"/>
              <a:cs typeface="Roboto Black"/>
              <a:sym typeface="Roboto Black"/>
            </a:endParaRPr>
          </a:p>
        </p:txBody>
      </p:sp>
      <p:pic>
        <p:nvPicPr>
          <p:cNvPr id="68" name="Google Shape;68;p14"/>
          <p:cNvPicPr preferRelativeResize="0"/>
          <p:nvPr/>
        </p:nvPicPr>
        <p:blipFill>
          <a:blip r:embed="rId5">
            <a:alphaModFix/>
          </a:blip>
          <a:stretch>
            <a:fillRect/>
          </a:stretch>
        </p:blipFill>
        <p:spPr>
          <a:xfrm>
            <a:off x="5742650" y="2874025"/>
            <a:ext cx="3048000" cy="1714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2" name="Shape 72"/>
        <p:cNvGrpSpPr/>
        <p:nvPr/>
      </p:nvGrpSpPr>
      <p:grpSpPr>
        <a:xfrm>
          <a:off x="0" y="0"/>
          <a:ext cx="0" cy="0"/>
          <a:chOff x="0" y="0"/>
          <a:chExt cx="0" cy="0"/>
        </a:xfrm>
      </p:grpSpPr>
      <p:cxnSp>
        <p:nvCxnSpPr>
          <p:cNvPr id="73" name="Google Shape;73;p15"/>
          <p:cNvCxnSpPr/>
          <p:nvPr/>
        </p:nvCxnSpPr>
        <p:spPr>
          <a:xfrm>
            <a:off x="-18450" y="4927450"/>
            <a:ext cx="9180900" cy="0"/>
          </a:xfrm>
          <a:prstGeom prst="straightConnector1">
            <a:avLst/>
          </a:prstGeom>
          <a:noFill/>
          <a:ln cap="flat" cmpd="sng" w="9525">
            <a:solidFill>
              <a:srgbClr val="CCCCCC"/>
            </a:solidFill>
            <a:prstDash val="solid"/>
            <a:round/>
            <a:headEnd len="med" w="med" type="none"/>
            <a:tailEnd len="med" w="med" type="none"/>
          </a:ln>
        </p:spPr>
      </p:cxnSp>
      <p:sp>
        <p:nvSpPr>
          <p:cNvPr id="74" name="Google Shape;74;p15"/>
          <p:cNvSpPr txBox="1"/>
          <p:nvPr/>
        </p:nvSpPr>
        <p:spPr>
          <a:xfrm>
            <a:off x="6177025" y="4887550"/>
            <a:ext cx="3000000" cy="292500"/>
          </a:xfrm>
          <a:prstGeom prst="rect">
            <a:avLst/>
          </a:prstGeom>
          <a:noFill/>
          <a:ln>
            <a:noFill/>
          </a:ln>
        </p:spPr>
        <p:txBody>
          <a:bodyPr anchorCtr="0" anchor="t" bIns="91425" lIns="91425" spcFirstLastPara="1" rIns="91425" wrap="square" tIns="91425">
            <a:spAutoFit/>
          </a:bodyPr>
          <a:lstStyle/>
          <a:p>
            <a:pPr indent="0" lvl="0" marL="0" rtl="0" algn="r">
              <a:lnSpc>
                <a:spcPct val="100000"/>
              </a:lnSpc>
              <a:spcBef>
                <a:spcPts val="0"/>
              </a:spcBef>
              <a:spcAft>
                <a:spcPts val="0"/>
              </a:spcAft>
              <a:buNone/>
            </a:pPr>
            <a:r>
              <a:rPr lang="en" sz="700">
                <a:solidFill>
                  <a:srgbClr val="2DABB8"/>
                </a:solidFill>
                <a:latin typeface="Roboto"/>
                <a:ea typeface="Roboto"/>
                <a:cs typeface="Roboto"/>
                <a:sym typeface="Roboto"/>
              </a:rPr>
              <a:t>Tutorial for </a:t>
            </a:r>
            <a:r>
              <a:rPr lang="en" sz="700">
                <a:solidFill>
                  <a:schemeClr val="dk2"/>
                </a:solidFill>
                <a:latin typeface="Roboto"/>
                <a:ea typeface="Roboto"/>
                <a:cs typeface="Roboto"/>
                <a:sym typeface="Roboto"/>
              </a:rPr>
              <a:t>Video Annotation</a:t>
            </a:r>
            <a:endParaRPr sz="700">
              <a:latin typeface="Roboto"/>
              <a:ea typeface="Roboto"/>
              <a:cs typeface="Roboto"/>
              <a:sym typeface="Roboto"/>
            </a:endParaRPr>
          </a:p>
        </p:txBody>
      </p:sp>
      <p:sp>
        <p:nvSpPr>
          <p:cNvPr id="75" name="Google Shape;75;p15"/>
          <p:cNvSpPr txBox="1"/>
          <p:nvPr/>
        </p:nvSpPr>
        <p:spPr>
          <a:xfrm>
            <a:off x="3582775" y="4887550"/>
            <a:ext cx="1561800" cy="2925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en" sz="700">
                <a:solidFill>
                  <a:schemeClr val="dk2"/>
                </a:solidFill>
                <a:latin typeface="Roboto"/>
                <a:ea typeface="Roboto"/>
                <a:cs typeface="Roboto"/>
                <a:sym typeface="Roboto"/>
              </a:rPr>
              <a:t>013</a:t>
            </a:r>
            <a:endParaRPr sz="700">
              <a:latin typeface="Roboto"/>
              <a:ea typeface="Roboto"/>
              <a:cs typeface="Roboto"/>
              <a:sym typeface="Roboto"/>
            </a:endParaRPr>
          </a:p>
        </p:txBody>
      </p:sp>
      <p:sp>
        <p:nvSpPr>
          <p:cNvPr id="76" name="Google Shape;76;p15"/>
          <p:cNvSpPr txBox="1"/>
          <p:nvPr/>
        </p:nvSpPr>
        <p:spPr>
          <a:xfrm>
            <a:off x="168775" y="1966300"/>
            <a:ext cx="1899600" cy="584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300">
                <a:solidFill>
                  <a:srgbClr val="0E0E0E"/>
                </a:solidFill>
                <a:latin typeface="Roboto"/>
                <a:ea typeface="Roboto"/>
                <a:cs typeface="Roboto"/>
                <a:sym typeface="Roboto"/>
              </a:rPr>
              <a:t>N/A (Not Applicable)</a:t>
            </a:r>
            <a:endParaRPr sz="1300">
              <a:solidFill>
                <a:srgbClr val="0E0E0E"/>
              </a:solidFill>
              <a:latin typeface="Roboto"/>
              <a:ea typeface="Roboto"/>
              <a:cs typeface="Roboto"/>
              <a:sym typeface="Roboto"/>
            </a:endParaRPr>
          </a:p>
          <a:p>
            <a:pPr indent="0" lvl="0" marL="0" marR="0" rtl="0" algn="l">
              <a:lnSpc>
                <a:spcPct val="115000"/>
              </a:lnSpc>
              <a:spcBef>
                <a:spcPts val="0"/>
              </a:spcBef>
              <a:spcAft>
                <a:spcPts val="0"/>
              </a:spcAft>
              <a:buNone/>
            </a:pPr>
            <a:r>
              <a:t/>
            </a:r>
            <a:endParaRPr sz="1100">
              <a:solidFill>
                <a:srgbClr val="808080"/>
              </a:solidFill>
              <a:latin typeface="Roboto"/>
              <a:ea typeface="Roboto"/>
              <a:cs typeface="Roboto"/>
              <a:sym typeface="Roboto"/>
            </a:endParaRPr>
          </a:p>
        </p:txBody>
      </p:sp>
      <p:sp>
        <p:nvSpPr>
          <p:cNvPr id="77" name="Google Shape;77;p15"/>
          <p:cNvSpPr txBox="1"/>
          <p:nvPr/>
        </p:nvSpPr>
        <p:spPr>
          <a:xfrm>
            <a:off x="2394775" y="1966300"/>
            <a:ext cx="6305400" cy="515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Select N/A when the focus is unclear throughout the video, e.g., for abstract or animated videos where focus isn’t clearly defined. </a:t>
            </a:r>
            <a:endParaRPr sz="1000">
              <a:solidFill>
                <a:srgbClr val="0E0E0E"/>
              </a:solidFill>
              <a:latin typeface="Roboto"/>
              <a:ea typeface="Roboto"/>
              <a:cs typeface="Roboto"/>
              <a:sym typeface="Roboto"/>
            </a:endParaRPr>
          </a:p>
        </p:txBody>
      </p:sp>
      <p:pic>
        <p:nvPicPr>
          <p:cNvPr id="78" name="Google Shape;78;p15"/>
          <p:cNvPicPr preferRelativeResize="0"/>
          <p:nvPr/>
        </p:nvPicPr>
        <p:blipFill rotWithShape="1">
          <a:blip r:embed="rId3">
            <a:alphaModFix/>
          </a:blip>
          <a:srcRect b="3016" l="0" r="0" t="3016"/>
          <a:stretch/>
        </p:blipFill>
        <p:spPr>
          <a:xfrm>
            <a:off x="257100" y="2874025"/>
            <a:ext cx="3051226" cy="1720372"/>
          </a:xfrm>
          <a:prstGeom prst="rect">
            <a:avLst/>
          </a:prstGeom>
          <a:noFill/>
          <a:ln>
            <a:noFill/>
          </a:ln>
        </p:spPr>
      </p:pic>
      <p:sp>
        <p:nvSpPr>
          <p:cNvPr id="79" name="Google Shape;79;p15"/>
          <p:cNvSpPr txBox="1"/>
          <p:nvPr/>
        </p:nvSpPr>
        <p:spPr>
          <a:xfrm>
            <a:off x="127950" y="120075"/>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A9999"/>
                </a:solidFill>
                <a:latin typeface="Roboto Black"/>
                <a:ea typeface="Roboto Black"/>
                <a:cs typeface="Roboto Black"/>
                <a:sym typeface="Roboto Black"/>
              </a:rPr>
              <a:t>1</a:t>
            </a:r>
            <a:r>
              <a:rPr b="1" lang="en" sz="800">
                <a:solidFill>
                  <a:srgbClr val="F4CCCC"/>
                </a:solidFill>
                <a:latin typeface="Roboto"/>
                <a:ea typeface="Roboto"/>
                <a:cs typeface="Roboto"/>
                <a:sym typeface="Roboto"/>
              </a:rPr>
              <a:t> </a:t>
            </a:r>
            <a:r>
              <a:rPr lang="en" sz="700">
                <a:solidFill>
                  <a:schemeClr val="dk2"/>
                </a:solidFill>
                <a:latin typeface="Roboto"/>
                <a:ea typeface="Roboto"/>
                <a:cs typeface="Roboto"/>
                <a:sym typeface="Roboto"/>
              </a:rPr>
              <a:t>Camera Setup</a:t>
            </a:r>
            <a:endParaRPr sz="800">
              <a:solidFill>
                <a:srgbClr val="E5D4A5"/>
              </a:solidFill>
              <a:latin typeface="Roboto Black"/>
              <a:ea typeface="Roboto Black"/>
              <a:cs typeface="Roboto Black"/>
              <a:sym typeface="Roboto Black"/>
            </a:endParaRPr>
          </a:p>
        </p:txBody>
      </p:sp>
      <p:sp>
        <p:nvSpPr>
          <p:cNvPr id="80" name="Google Shape;80;p15"/>
          <p:cNvSpPr txBox="1"/>
          <p:nvPr/>
        </p:nvSpPr>
        <p:spPr>
          <a:xfrm>
            <a:off x="-18450" y="488755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A9999"/>
                </a:solidFill>
                <a:latin typeface="Roboto Black"/>
                <a:ea typeface="Roboto Black"/>
                <a:cs typeface="Roboto Black"/>
                <a:sym typeface="Roboto Black"/>
              </a:rPr>
              <a:t>1</a:t>
            </a:r>
            <a:r>
              <a:rPr b="1" lang="en" sz="800">
                <a:solidFill>
                  <a:srgbClr val="F4CCCC"/>
                </a:solidFill>
                <a:latin typeface="Roboto"/>
                <a:ea typeface="Roboto"/>
                <a:cs typeface="Roboto"/>
                <a:sym typeface="Roboto"/>
              </a:rPr>
              <a:t> </a:t>
            </a:r>
            <a:r>
              <a:rPr lang="en" sz="700">
                <a:solidFill>
                  <a:schemeClr val="dk2"/>
                </a:solidFill>
                <a:latin typeface="Roboto"/>
                <a:ea typeface="Roboto"/>
                <a:cs typeface="Roboto"/>
                <a:sym typeface="Roboto"/>
              </a:rPr>
              <a:t>Camera Setup</a:t>
            </a:r>
            <a:endParaRPr sz="800">
              <a:solidFill>
                <a:srgbClr val="E5D4A5"/>
              </a:solidFill>
              <a:latin typeface="Roboto Black"/>
              <a:ea typeface="Roboto Black"/>
              <a:cs typeface="Roboto Black"/>
              <a:sym typeface="Roboto Black"/>
            </a:endParaRPr>
          </a:p>
        </p:txBody>
      </p:sp>
      <p:sp>
        <p:nvSpPr>
          <p:cNvPr id="81" name="Google Shape;81;p15"/>
          <p:cNvSpPr txBox="1"/>
          <p:nvPr>
            <p:ph type="title"/>
          </p:nvPr>
        </p:nvSpPr>
        <p:spPr>
          <a:xfrm>
            <a:off x="161100" y="312100"/>
            <a:ext cx="2447700" cy="8181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SzPts val="990"/>
              <a:buNone/>
            </a:pPr>
            <a:r>
              <a:rPr lang="en" sz="2400"/>
              <a:t>3</a:t>
            </a:r>
            <a:r>
              <a:rPr lang="en" sz="2400"/>
              <a:t>. Camera focus</a:t>
            </a:r>
            <a:endParaRPr sz="1200"/>
          </a:p>
        </p:txBody>
      </p:sp>
      <p:sp>
        <p:nvSpPr>
          <p:cNvPr id="82" name="Google Shape;82;p15"/>
          <p:cNvSpPr txBox="1"/>
          <p:nvPr/>
        </p:nvSpPr>
        <p:spPr>
          <a:xfrm>
            <a:off x="2542750" y="312100"/>
            <a:ext cx="63054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Roboto"/>
                <a:ea typeface="Roboto"/>
                <a:cs typeface="Roboto"/>
                <a:sym typeface="Roboto"/>
              </a:rPr>
              <a:t>We label camera focus to understand which part of the scene is in sharp detail—whether it's the foreground (closest to the camera), middleground (the area between the foreground and background), or background (furthest from the camera). This helps track where the viewer’s attention is drawn in the shot.</a:t>
            </a:r>
            <a:endParaRPr sz="1000">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6" name="Shape 86"/>
        <p:cNvGrpSpPr/>
        <p:nvPr/>
      </p:nvGrpSpPr>
      <p:grpSpPr>
        <a:xfrm>
          <a:off x="0" y="0"/>
          <a:ext cx="0" cy="0"/>
          <a:chOff x="0" y="0"/>
          <a:chExt cx="0" cy="0"/>
        </a:xfrm>
      </p:grpSpPr>
      <p:cxnSp>
        <p:nvCxnSpPr>
          <p:cNvPr id="87" name="Google Shape;87;p16"/>
          <p:cNvCxnSpPr/>
          <p:nvPr/>
        </p:nvCxnSpPr>
        <p:spPr>
          <a:xfrm>
            <a:off x="-18450" y="4927450"/>
            <a:ext cx="9180900" cy="0"/>
          </a:xfrm>
          <a:prstGeom prst="straightConnector1">
            <a:avLst/>
          </a:prstGeom>
          <a:noFill/>
          <a:ln cap="flat" cmpd="sng" w="9525">
            <a:solidFill>
              <a:srgbClr val="CCCCCC"/>
            </a:solidFill>
            <a:prstDash val="solid"/>
            <a:round/>
            <a:headEnd len="med" w="med" type="none"/>
            <a:tailEnd len="med" w="med" type="none"/>
          </a:ln>
        </p:spPr>
      </p:cxnSp>
      <p:sp>
        <p:nvSpPr>
          <p:cNvPr id="88" name="Google Shape;88;p16"/>
          <p:cNvSpPr txBox="1"/>
          <p:nvPr/>
        </p:nvSpPr>
        <p:spPr>
          <a:xfrm>
            <a:off x="6177025" y="4887550"/>
            <a:ext cx="3000000" cy="292500"/>
          </a:xfrm>
          <a:prstGeom prst="rect">
            <a:avLst/>
          </a:prstGeom>
          <a:noFill/>
          <a:ln>
            <a:noFill/>
          </a:ln>
        </p:spPr>
        <p:txBody>
          <a:bodyPr anchorCtr="0" anchor="t" bIns="91425" lIns="91425" spcFirstLastPara="1" rIns="91425" wrap="square" tIns="91425">
            <a:spAutoFit/>
          </a:bodyPr>
          <a:lstStyle/>
          <a:p>
            <a:pPr indent="0" lvl="0" marL="0" rtl="0" algn="r">
              <a:lnSpc>
                <a:spcPct val="100000"/>
              </a:lnSpc>
              <a:spcBef>
                <a:spcPts val="0"/>
              </a:spcBef>
              <a:spcAft>
                <a:spcPts val="0"/>
              </a:spcAft>
              <a:buNone/>
            </a:pPr>
            <a:r>
              <a:rPr lang="en" sz="700">
                <a:solidFill>
                  <a:srgbClr val="2DABB8"/>
                </a:solidFill>
                <a:latin typeface="Roboto"/>
                <a:ea typeface="Roboto"/>
                <a:cs typeface="Roboto"/>
                <a:sym typeface="Roboto"/>
              </a:rPr>
              <a:t>Tutorial for </a:t>
            </a:r>
            <a:r>
              <a:rPr lang="en" sz="700">
                <a:solidFill>
                  <a:schemeClr val="dk2"/>
                </a:solidFill>
                <a:latin typeface="Roboto"/>
                <a:ea typeface="Roboto"/>
                <a:cs typeface="Roboto"/>
                <a:sym typeface="Roboto"/>
              </a:rPr>
              <a:t>Video Annotation</a:t>
            </a:r>
            <a:endParaRPr sz="700">
              <a:latin typeface="Roboto"/>
              <a:ea typeface="Roboto"/>
              <a:cs typeface="Roboto"/>
              <a:sym typeface="Roboto"/>
            </a:endParaRPr>
          </a:p>
        </p:txBody>
      </p:sp>
      <p:sp>
        <p:nvSpPr>
          <p:cNvPr id="89" name="Google Shape;89;p16"/>
          <p:cNvSpPr txBox="1"/>
          <p:nvPr/>
        </p:nvSpPr>
        <p:spPr>
          <a:xfrm>
            <a:off x="-18450" y="488755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5D4A5"/>
                </a:solidFill>
                <a:latin typeface="Roboto Black"/>
                <a:ea typeface="Roboto Black"/>
                <a:cs typeface="Roboto Black"/>
                <a:sym typeface="Roboto Black"/>
              </a:rPr>
              <a:t>2</a:t>
            </a:r>
            <a:r>
              <a:rPr b="1" lang="en" sz="800">
                <a:solidFill>
                  <a:srgbClr val="F4E5BB"/>
                </a:solidFill>
                <a:latin typeface="Roboto"/>
                <a:ea typeface="Roboto"/>
                <a:cs typeface="Roboto"/>
                <a:sym typeface="Roboto"/>
              </a:rPr>
              <a:t> </a:t>
            </a:r>
            <a:r>
              <a:rPr lang="en" sz="700">
                <a:solidFill>
                  <a:schemeClr val="dk2"/>
                </a:solidFill>
                <a:latin typeface="Roboto"/>
                <a:ea typeface="Roboto"/>
                <a:cs typeface="Roboto"/>
                <a:sym typeface="Roboto"/>
              </a:rPr>
              <a:t>Shot Composition</a:t>
            </a:r>
            <a:endParaRPr sz="800">
              <a:solidFill>
                <a:srgbClr val="EA9999"/>
              </a:solidFill>
              <a:latin typeface="Roboto Black"/>
              <a:ea typeface="Roboto Black"/>
              <a:cs typeface="Roboto Black"/>
              <a:sym typeface="Roboto Black"/>
            </a:endParaRPr>
          </a:p>
        </p:txBody>
      </p:sp>
      <p:sp>
        <p:nvSpPr>
          <p:cNvPr id="90" name="Google Shape;90;p16"/>
          <p:cNvSpPr txBox="1"/>
          <p:nvPr/>
        </p:nvSpPr>
        <p:spPr>
          <a:xfrm>
            <a:off x="3582775" y="4887550"/>
            <a:ext cx="1561800" cy="2925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en" sz="700">
                <a:solidFill>
                  <a:schemeClr val="dk2"/>
                </a:solidFill>
                <a:latin typeface="Roboto"/>
                <a:ea typeface="Roboto"/>
                <a:cs typeface="Roboto"/>
                <a:sym typeface="Roboto"/>
              </a:rPr>
              <a:t>019</a:t>
            </a:r>
            <a:endParaRPr sz="700">
              <a:latin typeface="Roboto"/>
              <a:ea typeface="Roboto"/>
              <a:cs typeface="Roboto"/>
              <a:sym typeface="Roboto"/>
            </a:endParaRPr>
          </a:p>
        </p:txBody>
      </p:sp>
      <p:sp>
        <p:nvSpPr>
          <p:cNvPr id="91" name="Google Shape;91;p16"/>
          <p:cNvSpPr txBox="1"/>
          <p:nvPr/>
        </p:nvSpPr>
        <p:spPr>
          <a:xfrm>
            <a:off x="161099" y="1244763"/>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N/A</a:t>
            </a:r>
            <a:endParaRPr sz="1000">
              <a:solidFill>
                <a:srgbClr val="808080"/>
              </a:solidFill>
              <a:latin typeface="Roboto"/>
              <a:ea typeface="Roboto"/>
              <a:cs typeface="Roboto"/>
              <a:sym typeface="Roboto"/>
            </a:endParaRPr>
          </a:p>
        </p:txBody>
      </p:sp>
      <p:sp>
        <p:nvSpPr>
          <p:cNvPr id="92" name="Google Shape;92;p16"/>
          <p:cNvSpPr txBox="1"/>
          <p:nvPr/>
        </p:nvSpPr>
        <p:spPr>
          <a:xfrm>
            <a:off x="161096" y="996313"/>
            <a:ext cx="21849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100">
                <a:solidFill>
                  <a:srgbClr val="999999"/>
                </a:solidFill>
                <a:latin typeface="Roboto Medium"/>
                <a:ea typeface="Roboto Medium"/>
                <a:cs typeface="Roboto Medium"/>
                <a:sym typeface="Roboto Medium"/>
              </a:rPr>
              <a:t>OVERVIEW (15)</a:t>
            </a:r>
            <a:endParaRPr sz="900">
              <a:solidFill>
                <a:srgbClr val="999999"/>
              </a:solidFill>
              <a:latin typeface="Roboto Medium"/>
              <a:ea typeface="Roboto Medium"/>
              <a:cs typeface="Roboto Medium"/>
              <a:sym typeface="Roboto Medium"/>
            </a:endParaRPr>
          </a:p>
        </p:txBody>
      </p:sp>
      <p:sp>
        <p:nvSpPr>
          <p:cNvPr id="93" name="Google Shape;93;p16"/>
          <p:cNvSpPr txBox="1"/>
          <p:nvPr>
            <p:ph type="title"/>
          </p:nvPr>
        </p:nvSpPr>
        <p:spPr>
          <a:xfrm>
            <a:off x="161100" y="312100"/>
            <a:ext cx="2303700" cy="8181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SzPts val="990"/>
              <a:buNone/>
            </a:pPr>
            <a:r>
              <a:rPr lang="en" sz="2400"/>
              <a:t>4</a:t>
            </a:r>
            <a:r>
              <a:rPr lang="en" sz="2400"/>
              <a:t>. Point-of-view</a:t>
            </a:r>
            <a:endParaRPr sz="2400"/>
          </a:p>
        </p:txBody>
      </p:sp>
      <p:sp>
        <p:nvSpPr>
          <p:cNvPr id="94" name="Google Shape;94;p16"/>
          <p:cNvSpPr txBox="1"/>
          <p:nvPr/>
        </p:nvSpPr>
        <p:spPr>
          <a:xfrm>
            <a:off x="2542750" y="312100"/>
            <a:ext cx="6305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Roboto"/>
                <a:ea typeface="Roboto"/>
                <a:cs typeface="Roboto"/>
                <a:sym typeface="Roboto"/>
              </a:rPr>
              <a:t>We label point-of-views (POVs) to capture how visual perspective shapes storytelling, from immersive first-person shots to detached top-down views. </a:t>
            </a:r>
            <a:r>
              <a:rPr lang="en" sz="1000">
                <a:solidFill>
                  <a:schemeClr val="dk1"/>
                </a:solidFill>
                <a:latin typeface="Roboto"/>
                <a:ea typeface="Roboto"/>
                <a:cs typeface="Roboto"/>
                <a:sym typeface="Roboto"/>
              </a:rPr>
              <a:t>Notes: (1) For most videos, the POV is not obvious, so N/A is the default. (2) Third-person POV is mainly for gaming or film footage and should be used sparingly.</a:t>
            </a:r>
            <a:endParaRPr>
              <a:solidFill>
                <a:schemeClr val="dk1"/>
              </a:solidFill>
            </a:endParaRPr>
          </a:p>
          <a:p>
            <a:pPr indent="0" lvl="0" marL="0" rtl="0" algn="l">
              <a:spcBef>
                <a:spcPts val="0"/>
              </a:spcBef>
              <a:spcAft>
                <a:spcPts val="0"/>
              </a:spcAft>
              <a:buNone/>
            </a:pPr>
            <a:r>
              <a:t/>
            </a:r>
            <a:endParaRPr sz="1000">
              <a:latin typeface="Roboto"/>
              <a:ea typeface="Roboto"/>
              <a:cs typeface="Roboto"/>
              <a:sym typeface="Roboto"/>
            </a:endParaRPr>
          </a:p>
        </p:txBody>
      </p:sp>
      <p:sp>
        <p:nvSpPr>
          <p:cNvPr id="95" name="Google Shape;95;p16"/>
          <p:cNvSpPr txBox="1"/>
          <p:nvPr/>
        </p:nvSpPr>
        <p:spPr>
          <a:xfrm>
            <a:off x="3722650" y="1244763"/>
            <a:ext cx="1458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Drone POV</a:t>
            </a:r>
            <a:endParaRPr sz="1000"/>
          </a:p>
        </p:txBody>
      </p:sp>
      <p:sp>
        <p:nvSpPr>
          <p:cNvPr id="96" name="Google Shape;96;p16"/>
          <p:cNvSpPr txBox="1"/>
          <p:nvPr/>
        </p:nvSpPr>
        <p:spPr>
          <a:xfrm>
            <a:off x="1927752" y="1244763"/>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First-person POV</a:t>
            </a:r>
            <a:endParaRPr sz="1000">
              <a:solidFill>
                <a:srgbClr val="808080"/>
              </a:solidFill>
              <a:latin typeface="Roboto"/>
              <a:ea typeface="Roboto"/>
              <a:cs typeface="Roboto"/>
              <a:sym typeface="Roboto"/>
            </a:endParaRPr>
          </a:p>
        </p:txBody>
      </p:sp>
      <p:sp>
        <p:nvSpPr>
          <p:cNvPr id="97" name="Google Shape;97;p16"/>
          <p:cNvSpPr txBox="1"/>
          <p:nvPr/>
        </p:nvSpPr>
        <p:spPr>
          <a:xfrm>
            <a:off x="5495838" y="1244763"/>
            <a:ext cx="1458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Third-person Full-body POV</a:t>
            </a:r>
            <a:endParaRPr sz="1000"/>
          </a:p>
        </p:txBody>
      </p:sp>
      <p:sp>
        <p:nvSpPr>
          <p:cNvPr id="98" name="Google Shape;98;p16"/>
          <p:cNvSpPr txBox="1"/>
          <p:nvPr/>
        </p:nvSpPr>
        <p:spPr>
          <a:xfrm>
            <a:off x="7269050" y="1244763"/>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Third-person Side View POV</a:t>
            </a:r>
            <a:endParaRPr sz="1000"/>
          </a:p>
        </p:txBody>
      </p:sp>
      <p:sp>
        <p:nvSpPr>
          <p:cNvPr id="99" name="Google Shape;99;p16"/>
          <p:cNvSpPr txBox="1"/>
          <p:nvPr/>
        </p:nvSpPr>
        <p:spPr>
          <a:xfrm>
            <a:off x="5498475" y="2363363"/>
            <a:ext cx="1458900" cy="6465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None/>
            </a:pPr>
            <a:r>
              <a:rPr lang="en" sz="1000">
                <a:solidFill>
                  <a:srgbClr val="0E0E0E"/>
                </a:solidFill>
                <a:latin typeface="Roboto"/>
                <a:ea typeface="Roboto"/>
                <a:cs typeface="Roboto"/>
                <a:sym typeface="Roboto"/>
              </a:rPr>
              <a:t>Third-person </a:t>
            </a:r>
            <a:endParaRPr sz="1000">
              <a:solidFill>
                <a:srgbClr val="0E0E0E"/>
              </a:solidFill>
              <a:latin typeface="Roboto"/>
              <a:ea typeface="Roboto"/>
              <a:cs typeface="Roboto"/>
              <a:sym typeface="Roboto"/>
            </a:endParaRPr>
          </a:p>
          <a:p>
            <a:pPr indent="0" lvl="0" marL="0" marR="0" rtl="0" algn="l">
              <a:spcBef>
                <a:spcPts val="0"/>
              </a:spcBef>
              <a:spcAft>
                <a:spcPts val="0"/>
              </a:spcAft>
              <a:buNone/>
            </a:pPr>
            <a:r>
              <a:rPr lang="en" sz="1000">
                <a:solidFill>
                  <a:srgbClr val="0E0E0E"/>
                </a:solidFill>
                <a:latin typeface="Roboto"/>
                <a:ea typeface="Roboto"/>
                <a:cs typeface="Roboto"/>
                <a:sym typeface="Roboto"/>
              </a:rPr>
              <a:t>Top-down POV </a:t>
            </a:r>
            <a:endParaRPr sz="1000">
              <a:solidFill>
                <a:schemeClr val="dk1"/>
              </a:solidFill>
            </a:endParaRPr>
          </a:p>
          <a:p>
            <a:pPr indent="0" lvl="0" marL="0" marR="0" rtl="0" algn="l">
              <a:lnSpc>
                <a:spcPct val="100000"/>
              </a:lnSpc>
              <a:spcBef>
                <a:spcPts val="0"/>
              </a:spcBef>
              <a:spcAft>
                <a:spcPts val="0"/>
              </a:spcAft>
              <a:buNone/>
            </a:pPr>
            <a:r>
              <a:t/>
            </a:r>
            <a:endParaRPr sz="1000">
              <a:solidFill>
                <a:srgbClr val="0E0E0E"/>
              </a:solidFill>
              <a:latin typeface="Roboto"/>
              <a:ea typeface="Roboto"/>
              <a:cs typeface="Roboto"/>
              <a:sym typeface="Roboto"/>
            </a:endParaRPr>
          </a:p>
        </p:txBody>
      </p:sp>
      <p:sp>
        <p:nvSpPr>
          <p:cNvPr id="100" name="Google Shape;100;p16"/>
          <p:cNvSpPr txBox="1"/>
          <p:nvPr/>
        </p:nvSpPr>
        <p:spPr>
          <a:xfrm>
            <a:off x="7271675" y="2363363"/>
            <a:ext cx="1458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Screen Recording (Computer or Mobile UI)</a:t>
            </a:r>
            <a:endParaRPr sz="1000"/>
          </a:p>
        </p:txBody>
      </p:sp>
      <p:sp>
        <p:nvSpPr>
          <p:cNvPr id="101" name="Google Shape;101;p16"/>
          <p:cNvSpPr txBox="1"/>
          <p:nvPr/>
        </p:nvSpPr>
        <p:spPr>
          <a:xfrm>
            <a:off x="161100" y="2363363"/>
            <a:ext cx="1458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Third-person Over-the-shoulder POV</a:t>
            </a:r>
            <a:endParaRPr sz="1000"/>
          </a:p>
        </p:txBody>
      </p:sp>
      <p:sp>
        <p:nvSpPr>
          <p:cNvPr id="102" name="Google Shape;102;p16"/>
          <p:cNvSpPr txBox="1"/>
          <p:nvPr/>
        </p:nvSpPr>
        <p:spPr>
          <a:xfrm>
            <a:off x="1934300" y="2363363"/>
            <a:ext cx="1458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Third-person </a:t>
            </a:r>
            <a:endParaRPr sz="1000">
              <a:solidFill>
                <a:srgbClr val="0E0E0E"/>
              </a:solidFill>
              <a:latin typeface="Roboto"/>
              <a:ea typeface="Roboto"/>
              <a:cs typeface="Roboto"/>
              <a:sym typeface="Roboto"/>
            </a:endParaRPr>
          </a:p>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Over-the-Hip POV</a:t>
            </a:r>
            <a:endParaRPr sz="1000"/>
          </a:p>
        </p:txBody>
      </p:sp>
      <p:sp>
        <p:nvSpPr>
          <p:cNvPr id="103" name="Google Shape;103;p16"/>
          <p:cNvSpPr txBox="1"/>
          <p:nvPr/>
        </p:nvSpPr>
        <p:spPr>
          <a:xfrm>
            <a:off x="3716388" y="2363363"/>
            <a:ext cx="14589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Third-person Isometric </a:t>
            </a:r>
            <a:endParaRPr sz="1000">
              <a:solidFill>
                <a:srgbClr val="0E0E0E"/>
              </a:solidFill>
              <a:latin typeface="Roboto"/>
              <a:ea typeface="Roboto"/>
              <a:cs typeface="Roboto"/>
              <a:sym typeface="Roboto"/>
            </a:endParaRPr>
          </a:p>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POV (Gaming)</a:t>
            </a:r>
            <a:endParaRPr sz="1000"/>
          </a:p>
        </p:txBody>
      </p:sp>
      <p:sp>
        <p:nvSpPr>
          <p:cNvPr id="104" name="Google Shape;104;p16"/>
          <p:cNvSpPr txBox="1"/>
          <p:nvPr/>
        </p:nvSpPr>
        <p:spPr>
          <a:xfrm>
            <a:off x="197649" y="3707038"/>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Broadcast POV</a:t>
            </a:r>
            <a:endParaRPr sz="1000">
              <a:solidFill>
                <a:srgbClr val="808080"/>
              </a:solidFill>
              <a:latin typeface="Roboto"/>
              <a:ea typeface="Roboto"/>
              <a:cs typeface="Roboto"/>
              <a:sym typeface="Roboto"/>
            </a:endParaRPr>
          </a:p>
        </p:txBody>
      </p:sp>
      <p:sp>
        <p:nvSpPr>
          <p:cNvPr id="105" name="Google Shape;105;p16"/>
          <p:cNvSpPr txBox="1"/>
          <p:nvPr/>
        </p:nvSpPr>
        <p:spPr>
          <a:xfrm>
            <a:off x="3759200" y="3707038"/>
            <a:ext cx="1458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Selfie POV</a:t>
            </a:r>
            <a:endParaRPr sz="1000"/>
          </a:p>
        </p:txBody>
      </p:sp>
      <p:sp>
        <p:nvSpPr>
          <p:cNvPr id="106" name="Google Shape;106;p16"/>
          <p:cNvSpPr txBox="1"/>
          <p:nvPr/>
        </p:nvSpPr>
        <p:spPr>
          <a:xfrm>
            <a:off x="1964302" y="3707038"/>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1000">
                <a:solidFill>
                  <a:srgbClr val="0E0E0E"/>
                </a:solidFill>
                <a:latin typeface="Roboto"/>
                <a:ea typeface="Roboto"/>
                <a:cs typeface="Roboto"/>
                <a:sym typeface="Roboto"/>
              </a:rPr>
              <a:t>Overhead POV </a:t>
            </a:r>
            <a:endParaRPr sz="1000">
              <a:solidFill>
                <a:srgbClr val="808080"/>
              </a:solidFill>
              <a:latin typeface="Roboto"/>
              <a:ea typeface="Roboto"/>
              <a:cs typeface="Roboto"/>
              <a:sym typeface="Roboto"/>
            </a:endParaRPr>
          </a:p>
        </p:txBody>
      </p:sp>
      <p:sp>
        <p:nvSpPr>
          <p:cNvPr id="107" name="Google Shape;107;p16"/>
          <p:cNvSpPr txBox="1"/>
          <p:nvPr/>
        </p:nvSpPr>
        <p:spPr>
          <a:xfrm>
            <a:off x="5532388" y="3707038"/>
            <a:ext cx="14589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Dashcam POV</a:t>
            </a:r>
            <a:endParaRPr sz="1000"/>
          </a:p>
        </p:txBody>
      </p:sp>
      <p:sp>
        <p:nvSpPr>
          <p:cNvPr id="108" name="Google Shape;108;p16"/>
          <p:cNvSpPr txBox="1"/>
          <p:nvPr/>
        </p:nvSpPr>
        <p:spPr>
          <a:xfrm>
            <a:off x="7305600" y="3707038"/>
            <a:ext cx="15618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lang="en" sz="1000">
                <a:solidFill>
                  <a:srgbClr val="0E0E0E"/>
                </a:solidFill>
                <a:latin typeface="Roboto"/>
                <a:ea typeface="Roboto"/>
                <a:cs typeface="Roboto"/>
                <a:sym typeface="Roboto"/>
              </a:rPr>
              <a:t>Locked-on POV</a:t>
            </a:r>
            <a:endParaRPr sz="1000"/>
          </a:p>
        </p:txBody>
      </p:sp>
      <p:pic>
        <p:nvPicPr>
          <p:cNvPr id="109" name="Google Shape;109;p16"/>
          <p:cNvPicPr preferRelativeResize="0"/>
          <p:nvPr/>
        </p:nvPicPr>
        <p:blipFill rotWithShape="1">
          <a:blip r:embed="rId3">
            <a:alphaModFix/>
          </a:blip>
          <a:srcRect b="0" l="19" r="29" t="0"/>
          <a:stretch/>
        </p:blipFill>
        <p:spPr>
          <a:xfrm>
            <a:off x="245750" y="1537150"/>
            <a:ext cx="1458899" cy="817364"/>
          </a:xfrm>
          <a:prstGeom prst="rect">
            <a:avLst/>
          </a:prstGeom>
          <a:noFill/>
          <a:ln>
            <a:noFill/>
          </a:ln>
        </p:spPr>
      </p:pic>
      <p:pic>
        <p:nvPicPr>
          <p:cNvPr id="110" name="Google Shape;110;p16"/>
          <p:cNvPicPr preferRelativeResize="0"/>
          <p:nvPr/>
        </p:nvPicPr>
        <p:blipFill rotWithShape="1">
          <a:blip r:embed="rId4">
            <a:alphaModFix/>
          </a:blip>
          <a:srcRect b="0" l="436" r="436" t="0"/>
          <a:stretch/>
        </p:blipFill>
        <p:spPr>
          <a:xfrm>
            <a:off x="2024450" y="1536625"/>
            <a:ext cx="1445488" cy="816576"/>
          </a:xfrm>
          <a:prstGeom prst="rect">
            <a:avLst/>
          </a:prstGeom>
          <a:noFill/>
          <a:ln>
            <a:noFill/>
          </a:ln>
        </p:spPr>
      </p:pic>
      <p:pic>
        <p:nvPicPr>
          <p:cNvPr id="111" name="Google Shape;111;p16"/>
          <p:cNvPicPr preferRelativeResize="0"/>
          <p:nvPr/>
        </p:nvPicPr>
        <p:blipFill rotWithShape="1">
          <a:blip r:embed="rId5">
            <a:alphaModFix/>
          </a:blip>
          <a:srcRect b="0" l="268" r="258" t="0"/>
          <a:stretch/>
        </p:blipFill>
        <p:spPr>
          <a:xfrm>
            <a:off x="3808375" y="1537150"/>
            <a:ext cx="1445501" cy="813805"/>
          </a:xfrm>
          <a:prstGeom prst="rect">
            <a:avLst/>
          </a:prstGeom>
          <a:noFill/>
          <a:ln>
            <a:noFill/>
          </a:ln>
        </p:spPr>
      </p:pic>
      <p:pic>
        <p:nvPicPr>
          <p:cNvPr id="112" name="Google Shape;112;p16"/>
          <p:cNvPicPr preferRelativeResize="0"/>
          <p:nvPr/>
        </p:nvPicPr>
        <p:blipFill rotWithShape="1">
          <a:blip r:embed="rId6">
            <a:alphaModFix/>
          </a:blip>
          <a:srcRect b="21090" l="0" r="0" t="21096"/>
          <a:stretch/>
        </p:blipFill>
        <p:spPr>
          <a:xfrm>
            <a:off x="5633725" y="1519950"/>
            <a:ext cx="1458900" cy="843425"/>
          </a:xfrm>
          <a:prstGeom prst="rect">
            <a:avLst/>
          </a:prstGeom>
          <a:noFill/>
          <a:ln>
            <a:noFill/>
          </a:ln>
        </p:spPr>
      </p:pic>
      <p:pic>
        <p:nvPicPr>
          <p:cNvPr id="113" name="Google Shape;113;p16"/>
          <p:cNvPicPr preferRelativeResize="0"/>
          <p:nvPr/>
        </p:nvPicPr>
        <p:blipFill rotWithShape="1">
          <a:blip r:embed="rId7">
            <a:alphaModFix/>
          </a:blip>
          <a:srcRect b="18581" l="0" r="0" t="18581"/>
          <a:stretch/>
        </p:blipFill>
        <p:spPr>
          <a:xfrm>
            <a:off x="7365800" y="1519950"/>
            <a:ext cx="1458900" cy="843425"/>
          </a:xfrm>
          <a:prstGeom prst="rect">
            <a:avLst/>
          </a:prstGeom>
          <a:noFill/>
          <a:ln>
            <a:noFill/>
          </a:ln>
        </p:spPr>
      </p:pic>
      <p:pic>
        <p:nvPicPr>
          <p:cNvPr id="114" name="Google Shape;114;p16"/>
          <p:cNvPicPr preferRelativeResize="0"/>
          <p:nvPr/>
        </p:nvPicPr>
        <p:blipFill rotWithShape="1">
          <a:blip r:embed="rId8">
            <a:alphaModFix/>
          </a:blip>
          <a:srcRect b="189" l="0" r="0" t="189"/>
          <a:stretch/>
        </p:blipFill>
        <p:spPr>
          <a:xfrm>
            <a:off x="269600" y="2828550"/>
            <a:ext cx="1458900" cy="813925"/>
          </a:xfrm>
          <a:prstGeom prst="rect">
            <a:avLst/>
          </a:prstGeom>
          <a:noFill/>
          <a:ln>
            <a:noFill/>
          </a:ln>
        </p:spPr>
      </p:pic>
      <p:pic>
        <p:nvPicPr>
          <p:cNvPr id="115" name="Google Shape;115;p16"/>
          <p:cNvPicPr preferRelativeResize="0"/>
          <p:nvPr/>
        </p:nvPicPr>
        <p:blipFill rotWithShape="1">
          <a:blip r:embed="rId9">
            <a:alphaModFix/>
          </a:blip>
          <a:srcRect b="0" l="288" r="288" t="0"/>
          <a:stretch/>
        </p:blipFill>
        <p:spPr>
          <a:xfrm>
            <a:off x="2064775" y="2809125"/>
            <a:ext cx="1445499" cy="814182"/>
          </a:xfrm>
          <a:prstGeom prst="rect">
            <a:avLst/>
          </a:prstGeom>
          <a:noFill/>
          <a:ln>
            <a:noFill/>
          </a:ln>
        </p:spPr>
      </p:pic>
      <p:pic>
        <p:nvPicPr>
          <p:cNvPr id="116" name="Google Shape;116;p16"/>
          <p:cNvPicPr preferRelativeResize="0"/>
          <p:nvPr/>
        </p:nvPicPr>
        <p:blipFill rotWithShape="1">
          <a:blip r:embed="rId10">
            <a:alphaModFix/>
          </a:blip>
          <a:srcRect b="0" l="79" r="79" t="0"/>
          <a:stretch/>
        </p:blipFill>
        <p:spPr>
          <a:xfrm>
            <a:off x="3846543" y="2805768"/>
            <a:ext cx="1450911" cy="813800"/>
          </a:xfrm>
          <a:prstGeom prst="rect">
            <a:avLst/>
          </a:prstGeom>
          <a:noFill/>
          <a:ln>
            <a:noFill/>
          </a:ln>
        </p:spPr>
      </p:pic>
      <p:pic>
        <p:nvPicPr>
          <p:cNvPr id="117" name="Google Shape;117;p16"/>
          <p:cNvPicPr preferRelativeResize="0"/>
          <p:nvPr/>
        </p:nvPicPr>
        <p:blipFill rotWithShape="1">
          <a:blip r:embed="rId11">
            <a:alphaModFix/>
          </a:blip>
          <a:srcRect b="0" l="149" r="139" t="0"/>
          <a:stretch/>
        </p:blipFill>
        <p:spPr>
          <a:xfrm>
            <a:off x="5633725" y="2837944"/>
            <a:ext cx="1445500" cy="811843"/>
          </a:xfrm>
          <a:prstGeom prst="rect">
            <a:avLst/>
          </a:prstGeom>
          <a:noFill/>
          <a:ln>
            <a:noFill/>
          </a:ln>
        </p:spPr>
      </p:pic>
      <p:pic>
        <p:nvPicPr>
          <p:cNvPr id="118" name="Google Shape;118;p16"/>
          <p:cNvPicPr preferRelativeResize="0"/>
          <p:nvPr/>
        </p:nvPicPr>
        <p:blipFill rotWithShape="1">
          <a:blip r:embed="rId12">
            <a:alphaModFix/>
          </a:blip>
          <a:srcRect b="7191" l="0" r="0" t="7191"/>
          <a:stretch/>
        </p:blipFill>
        <p:spPr>
          <a:xfrm>
            <a:off x="7399725" y="2837950"/>
            <a:ext cx="1445499" cy="811825"/>
          </a:xfrm>
          <a:prstGeom prst="rect">
            <a:avLst/>
          </a:prstGeom>
          <a:noFill/>
          <a:ln>
            <a:noFill/>
          </a:ln>
        </p:spPr>
      </p:pic>
      <p:pic>
        <p:nvPicPr>
          <p:cNvPr id="119" name="Google Shape;119;p16"/>
          <p:cNvPicPr preferRelativeResize="0"/>
          <p:nvPr/>
        </p:nvPicPr>
        <p:blipFill rotWithShape="1">
          <a:blip r:embed="rId13">
            <a:alphaModFix/>
          </a:blip>
          <a:srcRect b="12803" l="0" r="0" t="12803"/>
          <a:stretch/>
        </p:blipFill>
        <p:spPr>
          <a:xfrm>
            <a:off x="284300" y="3998900"/>
            <a:ext cx="1458900" cy="811825"/>
          </a:xfrm>
          <a:prstGeom prst="rect">
            <a:avLst/>
          </a:prstGeom>
          <a:noFill/>
          <a:ln>
            <a:noFill/>
          </a:ln>
        </p:spPr>
      </p:pic>
      <p:pic>
        <p:nvPicPr>
          <p:cNvPr id="120" name="Google Shape;120;p16"/>
          <p:cNvPicPr preferRelativeResize="0"/>
          <p:nvPr/>
        </p:nvPicPr>
        <p:blipFill rotWithShape="1">
          <a:blip r:embed="rId14">
            <a:alphaModFix/>
          </a:blip>
          <a:srcRect b="0" l="5484" r="5484" t="0"/>
          <a:stretch/>
        </p:blipFill>
        <p:spPr>
          <a:xfrm>
            <a:off x="2064775" y="3998900"/>
            <a:ext cx="1445501" cy="811825"/>
          </a:xfrm>
          <a:prstGeom prst="rect">
            <a:avLst/>
          </a:prstGeom>
          <a:noFill/>
          <a:ln>
            <a:noFill/>
          </a:ln>
        </p:spPr>
      </p:pic>
      <p:pic>
        <p:nvPicPr>
          <p:cNvPr id="121" name="Google Shape;121;p16"/>
          <p:cNvPicPr preferRelativeResize="0"/>
          <p:nvPr/>
        </p:nvPicPr>
        <p:blipFill rotWithShape="1">
          <a:blip r:embed="rId15">
            <a:alphaModFix/>
          </a:blip>
          <a:srcRect b="0" l="258" r="258" t="0"/>
          <a:stretch/>
        </p:blipFill>
        <p:spPr>
          <a:xfrm>
            <a:off x="3846550" y="3998900"/>
            <a:ext cx="1442184" cy="811825"/>
          </a:xfrm>
          <a:prstGeom prst="rect">
            <a:avLst/>
          </a:prstGeom>
          <a:noFill/>
          <a:ln>
            <a:noFill/>
          </a:ln>
        </p:spPr>
      </p:pic>
      <p:pic>
        <p:nvPicPr>
          <p:cNvPr id="122" name="Google Shape;122;p16"/>
          <p:cNvPicPr preferRelativeResize="0"/>
          <p:nvPr/>
        </p:nvPicPr>
        <p:blipFill rotWithShape="1">
          <a:blip r:embed="rId16">
            <a:alphaModFix/>
          </a:blip>
          <a:srcRect b="4094" l="0" r="0" t="4103"/>
          <a:stretch/>
        </p:blipFill>
        <p:spPr>
          <a:xfrm>
            <a:off x="5633725" y="3998900"/>
            <a:ext cx="1426351" cy="811825"/>
          </a:xfrm>
          <a:prstGeom prst="rect">
            <a:avLst/>
          </a:prstGeom>
          <a:noFill/>
          <a:ln>
            <a:noFill/>
          </a:ln>
        </p:spPr>
      </p:pic>
      <p:pic>
        <p:nvPicPr>
          <p:cNvPr id="123" name="Google Shape;123;p16"/>
          <p:cNvPicPr preferRelativeResize="0"/>
          <p:nvPr/>
        </p:nvPicPr>
        <p:blipFill rotWithShape="1">
          <a:blip r:embed="rId17">
            <a:alphaModFix/>
          </a:blip>
          <a:srcRect b="0" l="109" r="99" t="0"/>
          <a:stretch/>
        </p:blipFill>
        <p:spPr>
          <a:xfrm>
            <a:off x="7405075" y="3998900"/>
            <a:ext cx="1446635" cy="811825"/>
          </a:xfrm>
          <a:prstGeom prst="rect">
            <a:avLst/>
          </a:prstGeom>
          <a:noFill/>
          <a:ln>
            <a:noFill/>
          </a:ln>
        </p:spPr>
      </p:pic>
      <p:sp>
        <p:nvSpPr>
          <p:cNvPr id="124" name="Google Shape;124;p16"/>
          <p:cNvSpPr/>
          <p:nvPr/>
        </p:nvSpPr>
        <p:spPr>
          <a:xfrm>
            <a:off x="284300" y="1583475"/>
            <a:ext cx="577200" cy="164700"/>
          </a:xfrm>
          <a:prstGeom prst="roundRect">
            <a:avLst>
              <a:gd fmla="val 50000" name="adj"/>
            </a:avLst>
          </a:prstGeom>
          <a:solidFill>
            <a:srgbClr val="DEFCFF">
              <a:alpha val="80000"/>
            </a:srgbClr>
          </a:solidFill>
          <a:ln cap="flat" cmpd="sng" w="9525">
            <a:solidFill>
              <a:srgbClr val="75CBD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117C87"/>
                </a:solidFill>
                <a:latin typeface="Roboto"/>
                <a:ea typeface="Roboto"/>
                <a:cs typeface="Roboto"/>
                <a:sym typeface="Roboto"/>
              </a:rPr>
              <a:t>Default</a:t>
            </a:r>
            <a:endParaRPr sz="800">
              <a:solidFill>
                <a:srgbClr val="117C87"/>
              </a:solidFill>
              <a:latin typeface="Roboto"/>
              <a:ea typeface="Roboto"/>
              <a:cs typeface="Roboto"/>
              <a:sym typeface="Roboto"/>
            </a:endParaRPr>
          </a:p>
        </p:txBody>
      </p:sp>
      <p:sp>
        <p:nvSpPr>
          <p:cNvPr id="125" name="Google Shape;125;p16"/>
          <p:cNvSpPr txBox="1"/>
          <p:nvPr/>
        </p:nvSpPr>
        <p:spPr>
          <a:xfrm>
            <a:off x="127950" y="120075"/>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5D4A5"/>
                </a:solidFill>
                <a:latin typeface="Roboto Black"/>
                <a:ea typeface="Roboto Black"/>
                <a:cs typeface="Roboto Black"/>
                <a:sym typeface="Roboto Black"/>
              </a:rPr>
              <a:t>2</a:t>
            </a:r>
            <a:r>
              <a:rPr b="1" lang="en" sz="800">
                <a:solidFill>
                  <a:srgbClr val="F4E5BB"/>
                </a:solidFill>
                <a:latin typeface="Roboto"/>
                <a:ea typeface="Roboto"/>
                <a:cs typeface="Roboto"/>
                <a:sym typeface="Roboto"/>
              </a:rPr>
              <a:t> </a:t>
            </a:r>
            <a:r>
              <a:rPr lang="en" sz="700">
                <a:solidFill>
                  <a:schemeClr val="dk2"/>
                </a:solidFill>
                <a:latin typeface="Roboto"/>
                <a:ea typeface="Roboto"/>
                <a:cs typeface="Roboto"/>
                <a:sym typeface="Roboto"/>
              </a:rPr>
              <a:t>Shot Composition</a:t>
            </a:r>
            <a:endParaRPr sz="800">
              <a:solidFill>
                <a:srgbClr val="EA9999"/>
              </a:solidFill>
              <a:latin typeface="Roboto Black"/>
              <a:ea typeface="Roboto Black"/>
              <a:cs typeface="Roboto Black"/>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9" name="Shape 129"/>
        <p:cNvGrpSpPr/>
        <p:nvPr/>
      </p:nvGrpSpPr>
      <p:grpSpPr>
        <a:xfrm>
          <a:off x="0" y="0"/>
          <a:ext cx="0" cy="0"/>
          <a:chOff x="0" y="0"/>
          <a:chExt cx="0" cy="0"/>
        </a:xfrm>
      </p:grpSpPr>
      <p:sp>
        <p:nvSpPr>
          <p:cNvPr id="130" name="Google Shape;130;p17"/>
          <p:cNvSpPr/>
          <p:nvPr/>
        </p:nvSpPr>
        <p:spPr>
          <a:xfrm>
            <a:off x="3917800" y="2958950"/>
            <a:ext cx="1283100" cy="156600"/>
          </a:xfrm>
          <a:prstGeom prst="rect">
            <a:avLst/>
          </a:prstGeom>
          <a:solidFill>
            <a:srgbClr val="DEFCFF">
              <a:alpha val="8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31" name="Google Shape;131;p17"/>
          <p:cNvSpPr/>
          <p:nvPr/>
        </p:nvSpPr>
        <p:spPr>
          <a:xfrm>
            <a:off x="254775" y="2958950"/>
            <a:ext cx="1020600" cy="156600"/>
          </a:xfrm>
          <a:prstGeom prst="rect">
            <a:avLst/>
          </a:prstGeom>
          <a:solidFill>
            <a:srgbClr val="DEFCFF">
              <a:alpha val="80000"/>
            </a:srgbClr>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cxnSp>
        <p:nvCxnSpPr>
          <p:cNvPr id="132" name="Google Shape;132;p17"/>
          <p:cNvCxnSpPr/>
          <p:nvPr/>
        </p:nvCxnSpPr>
        <p:spPr>
          <a:xfrm>
            <a:off x="-18450" y="4927450"/>
            <a:ext cx="9180900" cy="0"/>
          </a:xfrm>
          <a:prstGeom prst="straightConnector1">
            <a:avLst/>
          </a:prstGeom>
          <a:noFill/>
          <a:ln cap="flat" cmpd="sng" w="9525">
            <a:solidFill>
              <a:srgbClr val="CCCCCC"/>
            </a:solidFill>
            <a:prstDash val="solid"/>
            <a:round/>
            <a:headEnd len="med" w="med" type="none"/>
            <a:tailEnd len="med" w="med" type="none"/>
          </a:ln>
        </p:spPr>
      </p:cxnSp>
      <p:sp>
        <p:nvSpPr>
          <p:cNvPr id="133" name="Google Shape;133;p17"/>
          <p:cNvSpPr txBox="1"/>
          <p:nvPr/>
        </p:nvSpPr>
        <p:spPr>
          <a:xfrm>
            <a:off x="6177025" y="4887550"/>
            <a:ext cx="3000000" cy="292500"/>
          </a:xfrm>
          <a:prstGeom prst="rect">
            <a:avLst/>
          </a:prstGeom>
          <a:noFill/>
          <a:ln>
            <a:noFill/>
          </a:ln>
        </p:spPr>
        <p:txBody>
          <a:bodyPr anchorCtr="0" anchor="t" bIns="91425" lIns="91425" spcFirstLastPara="1" rIns="91425" wrap="square" tIns="91425">
            <a:spAutoFit/>
          </a:bodyPr>
          <a:lstStyle/>
          <a:p>
            <a:pPr indent="0" lvl="0" marL="0" rtl="0" algn="r">
              <a:lnSpc>
                <a:spcPct val="100000"/>
              </a:lnSpc>
              <a:spcBef>
                <a:spcPts val="0"/>
              </a:spcBef>
              <a:spcAft>
                <a:spcPts val="0"/>
              </a:spcAft>
              <a:buNone/>
            </a:pPr>
            <a:r>
              <a:rPr lang="en" sz="700">
                <a:solidFill>
                  <a:srgbClr val="2DABB8"/>
                </a:solidFill>
                <a:latin typeface="Roboto"/>
                <a:ea typeface="Roboto"/>
                <a:cs typeface="Roboto"/>
                <a:sym typeface="Roboto"/>
              </a:rPr>
              <a:t>Tutorial for </a:t>
            </a:r>
            <a:r>
              <a:rPr lang="en" sz="700">
                <a:solidFill>
                  <a:schemeClr val="dk2"/>
                </a:solidFill>
                <a:latin typeface="Roboto"/>
                <a:ea typeface="Roboto"/>
                <a:cs typeface="Roboto"/>
                <a:sym typeface="Roboto"/>
              </a:rPr>
              <a:t>Video Annotation</a:t>
            </a:r>
            <a:endParaRPr sz="700">
              <a:latin typeface="Roboto"/>
              <a:ea typeface="Roboto"/>
              <a:cs typeface="Roboto"/>
              <a:sym typeface="Roboto"/>
            </a:endParaRPr>
          </a:p>
        </p:txBody>
      </p:sp>
      <p:sp>
        <p:nvSpPr>
          <p:cNvPr id="134" name="Google Shape;134;p17"/>
          <p:cNvSpPr txBox="1"/>
          <p:nvPr/>
        </p:nvSpPr>
        <p:spPr>
          <a:xfrm>
            <a:off x="-18450" y="488755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5D4A5"/>
                </a:solidFill>
                <a:latin typeface="Roboto Black"/>
                <a:ea typeface="Roboto Black"/>
                <a:cs typeface="Roboto Black"/>
                <a:sym typeface="Roboto Black"/>
              </a:rPr>
              <a:t>2</a:t>
            </a:r>
            <a:r>
              <a:rPr b="1" lang="en" sz="800">
                <a:solidFill>
                  <a:srgbClr val="F4E5BB"/>
                </a:solidFill>
                <a:latin typeface="Roboto"/>
                <a:ea typeface="Roboto"/>
                <a:cs typeface="Roboto"/>
                <a:sym typeface="Roboto"/>
              </a:rPr>
              <a:t> </a:t>
            </a:r>
            <a:r>
              <a:rPr lang="en" sz="700">
                <a:solidFill>
                  <a:schemeClr val="dk2"/>
                </a:solidFill>
                <a:latin typeface="Roboto"/>
                <a:ea typeface="Roboto"/>
                <a:cs typeface="Roboto"/>
                <a:sym typeface="Roboto"/>
              </a:rPr>
              <a:t>Shot Composition</a:t>
            </a:r>
            <a:endParaRPr sz="800">
              <a:solidFill>
                <a:srgbClr val="E5D4A5"/>
              </a:solidFill>
              <a:latin typeface="Roboto Black"/>
              <a:ea typeface="Roboto Black"/>
              <a:cs typeface="Roboto Black"/>
              <a:sym typeface="Roboto Black"/>
            </a:endParaRPr>
          </a:p>
        </p:txBody>
      </p:sp>
      <p:sp>
        <p:nvSpPr>
          <p:cNvPr id="135" name="Google Shape;135;p17"/>
          <p:cNvSpPr txBox="1"/>
          <p:nvPr/>
        </p:nvSpPr>
        <p:spPr>
          <a:xfrm>
            <a:off x="3582775" y="4887550"/>
            <a:ext cx="1561800" cy="292500"/>
          </a:xfrm>
          <a:prstGeom prst="rect">
            <a:avLst/>
          </a:prstGeom>
          <a:noFill/>
          <a:ln>
            <a:noFill/>
          </a:ln>
        </p:spPr>
        <p:txBody>
          <a:bodyPr anchorCtr="0" anchor="t" bIns="91425" lIns="91425" spcFirstLastPara="1" rIns="91425" wrap="square" tIns="91425">
            <a:spAutoFit/>
          </a:bodyPr>
          <a:lstStyle/>
          <a:p>
            <a:pPr indent="0" lvl="0" marL="0" rtl="0" algn="ctr">
              <a:lnSpc>
                <a:spcPct val="100000"/>
              </a:lnSpc>
              <a:spcBef>
                <a:spcPts val="0"/>
              </a:spcBef>
              <a:spcAft>
                <a:spcPts val="0"/>
              </a:spcAft>
              <a:buNone/>
            </a:pPr>
            <a:r>
              <a:rPr lang="en" sz="700">
                <a:solidFill>
                  <a:schemeClr val="dk2"/>
                </a:solidFill>
                <a:latin typeface="Roboto"/>
                <a:ea typeface="Roboto"/>
                <a:cs typeface="Roboto"/>
                <a:sym typeface="Roboto"/>
              </a:rPr>
              <a:t>045</a:t>
            </a:r>
            <a:endParaRPr sz="700">
              <a:latin typeface="Roboto"/>
              <a:ea typeface="Roboto"/>
              <a:cs typeface="Roboto"/>
              <a:sym typeface="Roboto"/>
            </a:endParaRPr>
          </a:p>
        </p:txBody>
      </p:sp>
      <p:sp>
        <p:nvSpPr>
          <p:cNvPr id="136" name="Google Shape;136;p17"/>
          <p:cNvSpPr txBox="1"/>
          <p:nvPr/>
        </p:nvSpPr>
        <p:spPr>
          <a:xfrm>
            <a:off x="127950" y="120075"/>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rgbClr val="E5D4A5"/>
                </a:solidFill>
                <a:latin typeface="Roboto Black"/>
                <a:ea typeface="Roboto Black"/>
                <a:cs typeface="Roboto Black"/>
                <a:sym typeface="Roboto Black"/>
              </a:rPr>
              <a:t>2</a:t>
            </a:r>
            <a:r>
              <a:rPr b="1" lang="en" sz="800">
                <a:solidFill>
                  <a:srgbClr val="F4E5BB"/>
                </a:solidFill>
                <a:latin typeface="Roboto"/>
                <a:ea typeface="Roboto"/>
                <a:cs typeface="Roboto"/>
                <a:sym typeface="Roboto"/>
              </a:rPr>
              <a:t> </a:t>
            </a:r>
            <a:r>
              <a:rPr lang="en" sz="700">
                <a:solidFill>
                  <a:schemeClr val="dk2"/>
                </a:solidFill>
                <a:latin typeface="Roboto"/>
                <a:ea typeface="Roboto"/>
                <a:cs typeface="Roboto"/>
                <a:sym typeface="Roboto"/>
              </a:rPr>
              <a:t>Shot Composition</a:t>
            </a:r>
            <a:endParaRPr sz="800">
              <a:solidFill>
                <a:srgbClr val="E5D4A5"/>
              </a:solidFill>
              <a:latin typeface="Roboto Black"/>
              <a:ea typeface="Roboto Black"/>
              <a:cs typeface="Roboto Black"/>
              <a:sym typeface="Roboto Black"/>
            </a:endParaRPr>
          </a:p>
        </p:txBody>
      </p:sp>
      <p:sp>
        <p:nvSpPr>
          <p:cNvPr id="137" name="Google Shape;137;p17"/>
          <p:cNvSpPr txBox="1"/>
          <p:nvPr/>
        </p:nvSpPr>
        <p:spPr>
          <a:xfrm>
            <a:off x="2542750" y="312100"/>
            <a:ext cx="6305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Roboto"/>
                <a:ea typeface="Roboto"/>
                <a:cs typeface="Roboto"/>
                <a:sym typeface="Roboto"/>
              </a:rPr>
              <a:t>Shot size measures how tightly or widely the frame captures the subject or scene.</a:t>
            </a:r>
            <a:endParaRPr sz="1000">
              <a:latin typeface="Roboto"/>
              <a:ea typeface="Roboto"/>
              <a:cs typeface="Roboto"/>
              <a:sym typeface="Roboto"/>
            </a:endParaRPr>
          </a:p>
        </p:txBody>
      </p:sp>
      <p:sp>
        <p:nvSpPr>
          <p:cNvPr id="138" name="Google Shape;138;p17"/>
          <p:cNvSpPr txBox="1"/>
          <p:nvPr/>
        </p:nvSpPr>
        <p:spPr>
          <a:xfrm>
            <a:off x="161100" y="2119150"/>
            <a:ext cx="6305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latin typeface="Roboto"/>
                <a:ea typeface="Roboto"/>
                <a:cs typeface="Roboto"/>
                <a:sym typeface="Roboto"/>
              </a:rPr>
              <a:t>What if the shot size changes in the video?</a:t>
            </a:r>
            <a:endParaRPr sz="1800">
              <a:latin typeface="Roboto"/>
              <a:ea typeface="Roboto"/>
              <a:cs typeface="Roboto"/>
              <a:sym typeface="Roboto"/>
            </a:endParaRPr>
          </a:p>
        </p:txBody>
      </p:sp>
      <p:sp>
        <p:nvSpPr>
          <p:cNvPr id="139" name="Google Shape;139;p17"/>
          <p:cNvSpPr txBox="1"/>
          <p:nvPr/>
        </p:nvSpPr>
        <p:spPr>
          <a:xfrm>
            <a:off x="4643075" y="2131450"/>
            <a:ext cx="4048200" cy="4494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800">
                <a:latin typeface="Roboto"/>
                <a:ea typeface="Roboto"/>
                <a:cs typeface="Roboto"/>
                <a:sym typeface="Roboto"/>
              </a:rPr>
              <a:t>If the shot size remains consistent throughout the video, only label the shot size at the initial frame—there is no need to select an ending shot size.</a:t>
            </a:r>
            <a:endParaRPr sz="800">
              <a:latin typeface="Roboto"/>
              <a:ea typeface="Roboto"/>
              <a:cs typeface="Roboto"/>
              <a:sym typeface="Roboto"/>
            </a:endParaRPr>
          </a:p>
        </p:txBody>
      </p:sp>
      <p:sp>
        <p:nvSpPr>
          <p:cNvPr id="140" name="Google Shape;140;p17"/>
          <p:cNvSpPr txBox="1"/>
          <p:nvPr/>
        </p:nvSpPr>
        <p:spPr>
          <a:xfrm>
            <a:off x="4643075" y="2485600"/>
            <a:ext cx="42051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800">
                <a:latin typeface="Roboto"/>
                <a:ea typeface="Roboto"/>
                <a:cs typeface="Roboto"/>
                <a:sym typeface="Roboto"/>
              </a:rPr>
              <a:t>If the shot size changes due to camera or subject motion, there are two scenarios:</a:t>
            </a:r>
            <a:endParaRPr sz="800">
              <a:latin typeface="Roboto"/>
              <a:ea typeface="Roboto"/>
              <a:cs typeface="Roboto"/>
              <a:sym typeface="Roboto"/>
            </a:endParaRPr>
          </a:p>
        </p:txBody>
      </p:sp>
      <p:sp>
        <p:nvSpPr>
          <p:cNvPr id="141" name="Google Shape;141;p17"/>
          <p:cNvSpPr txBox="1"/>
          <p:nvPr/>
        </p:nvSpPr>
        <p:spPr>
          <a:xfrm>
            <a:off x="161100" y="2882550"/>
            <a:ext cx="3000000" cy="73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800">
                <a:latin typeface="Roboto"/>
                <a:ea typeface="Roboto"/>
                <a:cs typeface="Roboto"/>
                <a:sym typeface="Roboto"/>
              </a:rPr>
              <a:t>1. </a:t>
            </a:r>
            <a:r>
              <a:rPr b="1" lang="en" sz="800">
                <a:latin typeface="Roboto"/>
                <a:ea typeface="Roboto"/>
                <a:cs typeface="Roboto"/>
                <a:sym typeface="Roboto"/>
              </a:rPr>
              <a:t>Continuous change:</a:t>
            </a:r>
            <a:r>
              <a:rPr lang="en" sz="800">
                <a:latin typeface="Roboto"/>
                <a:ea typeface="Roboto"/>
                <a:cs typeface="Roboto"/>
                <a:sym typeface="Roboto"/>
              </a:rPr>
              <a:t> For example, if a person walks toward the camera, the shot size may shift from a </a:t>
            </a:r>
            <a:r>
              <a:rPr b="1" lang="en" sz="800">
                <a:latin typeface="Roboto"/>
                <a:ea typeface="Roboto"/>
                <a:cs typeface="Roboto"/>
                <a:sym typeface="Roboto"/>
              </a:rPr>
              <a:t>Medium-full</a:t>
            </a:r>
            <a:r>
              <a:rPr lang="en" sz="800">
                <a:latin typeface="Roboto"/>
                <a:ea typeface="Roboto"/>
                <a:cs typeface="Roboto"/>
                <a:sym typeface="Roboto"/>
              </a:rPr>
              <a:t> shot to an </a:t>
            </a:r>
            <a:r>
              <a:rPr b="1" lang="en" sz="800">
                <a:latin typeface="Roboto"/>
                <a:ea typeface="Roboto"/>
                <a:cs typeface="Roboto"/>
                <a:sym typeface="Roboto"/>
              </a:rPr>
              <a:t>Extreme Close-up</a:t>
            </a:r>
            <a:r>
              <a:rPr lang="en" sz="800">
                <a:latin typeface="Roboto"/>
                <a:ea typeface="Roboto"/>
                <a:cs typeface="Roboto"/>
                <a:sym typeface="Roboto"/>
              </a:rPr>
              <a:t> shot. Similarly, if the camera pulls backward, the shot size may change from a </a:t>
            </a:r>
            <a:r>
              <a:rPr b="1" lang="en" sz="800">
                <a:latin typeface="Roboto"/>
                <a:ea typeface="Roboto"/>
                <a:cs typeface="Roboto"/>
                <a:sym typeface="Roboto"/>
              </a:rPr>
              <a:t>Medium</a:t>
            </a:r>
            <a:r>
              <a:rPr lang="en" sz="800">
                <a:latin typeface="Roboto"/>
                <a:ea typeface="Roboto"/>
                <a:cs typeface="Roboto"/>
                <a:sym typeface="Roboto"/>
              </a:rPr>
              <a:t> shot to a </a:t>
            </a:r>
            <a:r>
              <a:rPr b="1" lang="en" sz="800">
                <a:latin typeface="Roboto"/>
                <a:ea typeface="Roboto"/>
                <a:cs typeface="Roboto"/>
                <a:sym typeface="Roboto"/>
              </a:rPr>
              <a:t>Wide shot</a:t>
            </a:r>
            <a:r>
              <a:rPr lang="en" sz="800">
                <a:latin typeface="Roboto"/>
                <a:ea typeface="Roboto"/>
                <a:cs typeface="Roboto"/>
                <a:sym typeface="Roboto"/>
              </a:rPr>
              <a:t>.</a:t>
            </a:r>
            <a:endParaRPr sz="800">
              <a:latin typeface="Roboto"/>
              <a:ea typeface="Roboto"/>
              <a:cs typeface="Roboto"/>
              <a:sym typeface="Roboto"/>
            </a:endParaRPr>
          </a:p>
        </p:txBody>
      </p:sp>
      <p:pic>
        <p:nvPicPr>
          <p:cNvPr id="142" name="Google Shape;142;p17"/>
          <p:cNvPicPr preferRelativeResize="0"/>
          <p:nvPr/>
        </p:nvPicPr>
        <p:blipFill rotWithShape="1">
          <a:blip r:embed="rId3">
            <a:alphaModFix/>
          </a:blip>
          <a:srcRect b="19" l="0" r="0" t="19"/>
          <a:stretch/>
        </p:blipFill>
        <p:spPr>
          <a:xfrm>
            <a:off x="254450" y="3615150"/>
            <a:ext cx="1483875" cy="834350"/>
          </a:xfrm>
          <a:prstGeom prst="rect">
            <a:avLst/>
          </a:prstGeom>
          <a:noFill/>
          <a:ln>
            <a:noFill/>
          </a:ln>
        </p:spPr>
      </p:pic>
      <p:pic>
        <p:nvPicPr>
          <p:cNvPr id="143" name="Google Shape;143;p17"/>
          <p:cNvPicPr preferRelativeResize="0"/>
          <p:nvPr/>
        </p:nvPicPr>
        <p:blipFill rotWithShape="1">
          <a:blip r:embed="rId4">
            <a:alphaModFix/>
          </a:blip>
          <a:srcRect b="159" l="0" r="0" t="159"/>
          <a:stretch/>
        </p:blipFill>
        <p:spPr>
          <a:xfrm>
            <a:off x="1792075" y="3615150"/>
            <a:ext cx="1483875" cy="832030"/>
          </a:xfrm>
          <a:prstGeom prst="rect">
            <a:avLst/>
          </a:prstGeom>
          <a:noFill/>
          <a:ln>
            <a:noFill/>
          </a:ln>
        </p:spPr>
      </p:pic>
      <p:sp>
        <p:nvSpPr>
          <p:cNvPr id="144" name="Google Shape;144;p17"/>
          <p:cNvSpPr txBox="1"/>
          <p:nvPr/>
        </p:nvSpPr>
        <p:spPr>
          <a:xfrm>
            <a:off x="3878575" y="2882550"/>
            <a:ext cx="4941900" cy="732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None/>
            </a:pPr>
            <a:r>
              <a:rPr lang="en" sz="800">
                <a:latin typeface="Roboto"/>
                <a:ea typeface="Roboto"/>
                <a:cs typeface="Roboto"/>
                <a:sym typeface="Roboto"/>
              </a:rPr>
              <a:t>2</a:t>
            </a:r>
            <a:r>
              <a:rPr lang="en" sz="800">
                <a:latin typeface="Roboto"/>
                <a:ea typeface="Roboto"/>
                <a:cs typeface="Roboto"/>
                <a:sym typeface="Roboto"/>
              </a:rPr>
              <a:t>. </a:t>
            </a:r>
            <a:r>
              <a:rPr b="1" lang="en" sz="800">
                <a:latin typeface="Roboto"/>
                <a:ea typeface="Roboto"/>
                <a:cs typeface="Roboto"/>
                <a:sym typeface="Roboto"/>
              </a:rPr>
              <a:t>Back-and-forth change</a:t>
            </a:r>
            <a:r>
              <a:rPr lang="en" sz="800">
                <a:latin typeface="Roboto"/>
                <a:ea typeface="Roboto"/>
                <a:cs typeface="Roboto"/>
                <a:sym typeface="Roboto"/>
              </a:rPr>
              <a:t>: For example, the video below shifts from a </a:t>
            </a:r>
            <a:r>
              <a:rPr b="1" lang="en" sz="800">
                <a:latin typeface="Roboto"/>
                <a:ea typeface="Roboto"/>
                <a:cs typeface="Roboto"/>
                <a:sym typeface="Roboto"/>
              </a:rPr>
              <a:t>Medium close-up</a:t>
            </a:r>
            <a:r>
              <a:rPr lang="en" sz="800">
                <a:latin typeface="Roboto"/>
                <a:ea typeface="Roboto"/>
                <a:cs typeface="Roboto"/>
                <a:sym typeface="Roboto"/>
              </a:rPr>
              <a:t> shot to an </a:t>
            </a:r>
            <a:r>
              <a:rPr b="1" lang="en" sz="800">
                <a:latin typeface="Roboto"/>
                <a:ea typeface="Roboto"/>
                <a:cs typeface="Roboto"/>
                <a:sym typeface="Roboto"/>
              </a:rPr>
              <a:t>Extreme Wide shot</a:t>
            </a:r>
            <a:r>
              <a:rPr lang="en" sz="800">
                <a:latin typeface="Roboto"/>
                <a:ea typeface="Roboto"/>
                <a:cs typeface="Roboto"/>
                <a:sym typeface="Roboto"/>
              </a:rPr>
              <a:t> and then back to a </a:t>
            </a:r>
            <a:r>
              <a:rPr b="1" lang="en" sz="800">
                <a:latin typeface="Roboto"/>
                <a:ea typeface="Roboto"/>
                <a:cs typeface="Roboto"/>
                <a:sym typeface="Roboto"/>
              </a:rPr>
              <a:t>Medium close-up shot.</a:t>
            </a:r>
            <a:r>
              <a:rPr lang="en" sz="800">
                <a:latin typeface="Roboto"/>
                <a:ea typeface="Roboto"/>
                <a:cs typeface="Roboto"/>
                <a:sym typeface="Roboto"/>
              </a:rPr>
              <a:t> In such cases, do not label the shot size. Instead, we provide a text box to describe the changes in details, e.g., you can say “The camera quickly moves forward and backward, causing the shot size to change from close-up to extreme wide and finally back to medium close-up.”</a:t>
            </a:r>
            <a:endParaRPr sz="800">
              <a:latin typeface="Roboto"/>
              <a:ea typeface="Roboto"/>
              <a:cs typeface="Roboto"/>
              <a:sym typeface="Roboto"/>
            </a:endParaRPr>
          </a:p>
        </p:txBody>
      </p:sp>
      <p:pic>
        <p:nvPicPr>
          <p:cNvPr id="145" name="Google Shape;145;p17"/>
          <p:cNvPicPr preferRelativeResize="0"/>
          <p:nvPr/>
        </p:nvPicPr>
        <p:blipFill rotWithShape="1">
          <a:blip r:embed="rId5">
            <a:alphaModFix/>
          </a:blip>
          <a:srcRect b="0" l="169" r="159" t="0"/>
          <a:stretch/>
        </p:blipFill>
        <p:spPr>
          <a:xfrm>
            <a:off x="3962400" y="3615150"/>
            <a:ext cx="1483876" cy="833749"/>
          </a:xfrm>
          <a:prstGeom prst="rect">
            <a:avLst/>
          </a:prstGeom>
          <a:noFill/>
          <a:ln>
            <a:noFill/>
          </a:ln>
        </p:spPr>
      </p:pic>
      <p:cxnSp>
        <p:nvCxnSpPr>
          <p:cNvPr id="146" name="Google Shape;146;p17"/>
          <p:cNvCxnSpPr/>
          <p:nvPr/>
        </p:nvCxnSpPr>
        <p:spPr>
          <a:xfrm>
            <a:off x="3612125" y="2996050"/>
            <a:ext cx="0" cy="1476300"/>
          </a:xfrm>
          <a:prstGeom prst="straightConnector1">
            <a:avLst/>
          </a:prstGeom>
          <a:noFill/>
          <a:ln cap="flat" cmpd="sng" w="9525">
            <a:solidFill>
              <a:srgbClr val="D9D9D9"/>
            </a:solidFill>
            <a:prstDash val="solid"/>
            <a:round/>
            <a:headEnd len="med" w="med" type="none"/>
            <a:tailEnd len="med" w="med" type="none"/>
          </a:ln>
        </p:spPr>
      </p:cxnSp>
      <p:sp>
        <p:nvSpPr>
          <p:cNvPr id="147" name="Google Shape;147;p17"/>
          <p:cNvSpPr txBox="1"/>
          <p:nvPr>
            <p:ph type="title"/>
          </p:nvPr>
        </p:nvSpPr>
        <p:spPr>
          <a:xfrm>
            <a:off x="161100" y="312100"/>
            <a:ext cx="2303700" cy="818100"/>
          </a:xfrm>
          <a:prstGeom prst="rect">
            <a:avLst/>
          </a:prstGeom>
        </p:spPr>
        <p:txBody>
          <a:bodyPr anchorCtr="0" anchor="t" bIns="34275" lIns="68575" spcFirstLastPara="1" rIns="68575" wrap="square" tIns="34275">
            <a:noAutofit/>
          </a:bodyPr>
          <a:lstStyle/>
          <a:p>
            <a:pPr indent="0" lvl="0" marL="0" rtl="0" algn="l">
              <a:spcBef>
                <a:spcPts val="0"/>
              </a:spcBef>
              <a:spcAft>
                <a:spcPts val="0"/>
              </a:spcAft>
              <a:buSzPts val="990"/>
              <a:buNone/>
            </a:pPr>
            <a:r>
              <a:rPr lang="en" sz="2400"/>
              <a:t>6. Shot size</a:t>
            </a:r>
            <a:endParaRPr sz="1200"/>
          </a:p>
        </p:txBody>
      </p:sp>
      <p:sp>
        <p:nvSpPr>
          <p:cNvPr id="148" name="Google Shape;148;p17"/>
          <p:cNvSpPr txBox="1"/>
          <p:nvPr/>
        </p:nvSpPr>
        <p:spPr>
          <a:xfrm>
            <a:off x="161100" y="474000"/>
            <a:ext cx="3000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400">
                <a:solidFill>
                  <a:schemeClr val="dk1"/>
                </a:solidFill>
                <a:latin typeface="Roboto Light"/>
                <a:ea typeface="Roboto Light"/>
                <a:cs typeface="Roboto Light"/>
                <a:sym typeface="Roboto Light"/>
              </a:rPr>
              <a:t>    </a:t>
            </a:r>
            <a:r>
              <a:rPr lang="en" sz="1200">
                <a:solidFill>
                  <a:schemeClr val="dk1"/>
                </a:solidFill>
                <a:latin typeface="Roboto Light"/>
                <a:ea typeface="Roboto Light"/>
                <a:cs typeface="Roboto Light"/>
                <a:sym typeface="Roboto Light"/>
              </a:rPr>
              <a:t>[Multiple Choice]</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