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"/>
  </p:notesMasterIdLst>
  <p:sldIdLst>
    <p:sldId id="260" r:id="rId2"/>
  </p:sldIdLst>
  <p:sldSz cx="5400675" cy="467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4BA0"/>
    <a:srgbClr val="F2ECFA"/>
    <a:srgbClr val="FFEFF4"/>
    <a:srgbClr val="FFE5ED"/>
    <a:srgbClr val="F5A8C0"/>
    <a:srgbClr val="EC6A80"/>
    <a:srgbClr val="FFF8F2"/>
    <a:srgbClr val="F7F8FB"/>
    <a:srgbClr val="FFAD6D"/>
    <a:srgbClr val="F98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6" autoAdjust="0"/>
    <p:restoredTop sz="96098" autoAdjust="0"/>
  </p:normalViewPr>
  <p:slideViewPr>
    <p:cSldViewPr snapToGrid="0">
      <p:cViewPr>
        <p:scale>
          <a:sx n="150" d="100"/>
          <a:sy n="150" d="100"/>
        </p:scale>
        <p:origin x="4256" y="1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649413" y="1143000"/>
            <a:ext cx="3559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649413" y="1143000"/>
            <a:ext cx="3559175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51" y="765909"/>
            <a:ext cx="4590574" cy="1629316"/>
          </a:xfrm>
        </p:spPr>
        <p:txBody>
          <a:bodyPr anchor="b"/>
          <a:lstStyle>
            <a:lvl1pPr algn="ctr">
              <a:defRPr sz="354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2458058"/>
            <a:ext cx="4050506" cy="1129904"/>
          </a:xfrm>
        </p:spPr>
        <p:txBody>
          <a:bodyPr/>
          <a:lstStyle>
            <a:lvl1pPr marL="0" indent="0" algn="ctr">
              <a:buNone/>
              <a:defRPr sz="1417"/>
            </a:lvl1pPr>
            <a:lvl2pPr marL="270022" indent="0" algn="ctr">
              <a:buNone/>
              <a:defRPr sz="1181"/>
            </a:lvl2pPr>
            <a:lvl3pPr marL="540045" indent="0" algn="ctr">
              <a:buNone/>
              <a:defRPr sz="1063"/>
            </a:lvl3pPr>
            <a:lvl4pPr marL="810067" indent="0" algn="ctr">
              <a:buNone/>
              <a:defRPr sz="945"/>
            </a:lvl4pPr>
            <a:lvl5pPr marL="1080089" indent="0" algn="ctr">
              <a:buNone/>
              <a:defRPr sz="945"/>
            </a:lvl5pPr>
            <a:lvl6pPr marL="1350112" indent="0" algn="ctr">
              <a:buNone/>
              <a:defRPr sz="945"/>
            </a:lvl6pPr>
            <a:lvl7pPr marL="1620134" indent="0" algn="ctr">
              <a:buNone/>
              <a:defRPr sz="945"/>
            </a:lvl7pPr>
            <a:lvl8pPr marL="1890156" indent="0" algn="ctr">
              <a:buNone/>
              <a:defRPr sz="945"/>
            </a:lvl8pPr>
            <a:lvl9pPr marL="2160179" indent="0" algn="ctr">
              <a:buNone/>
              <a:defRPr sz="945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4191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3826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249164"/>
            <a:ext cx="1164521" cy="396604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249164"/>
            <a:ext cx="3426053" cy="396604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40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3982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1166739"/>
            <a:ext cx="4658082" cy="1946729"/>
          </a:xfrm>
        </p:spPr>
        <p:txBody>
          <a:bodyPr anchor="b"/>
          <a:lstStyle>
            <a:lvl1pPr>
              <a:defRPr sz="354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3131884"/>
            <a:ext cx="4658082" cy="1023739"/>
          </a:xfrm>
        </p:spPr>
        <p:txBody>
          <a:bodyPr/>
          <a:lstStyle>
            <a:lvl1pPr marL="0" indent="0">
              <a:buNone/>
              <a:defRPr sz="1417">
                <a:solidFill>
                  <a:schemeClr val="tx1"/>
                </a:solidFill>
              </a:defRPr>
            </a:lvl1pPr>
            <a:lvl2pPr marL="270022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2pPr>
            <a:lvl3pPr marL="540045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3pPr>
            <a:lvl4pPr marL="81006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4pPr>
            <a:lvl5pPr marL="108008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5pPr>
            <a:lvl6pPr marL="1350112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6pPr>
            <a:lvl7pPr marL="1620134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7pPr>
            <a:lvl8pPr marL="1890156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8pPr>
            <a:lvl9pPr marL="216017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4899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1245820"/>
            <a:ext cx="2295287" cy="296938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1245820"/>
            <a:ext cx="2295287" cy="296938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885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49165"/>
            <a:ext cx="4658082" cy="90457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1147238"/>
            <a:ext cx="2284738" cy="562244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1709482"/>
            <a:ext cx="2284738" cy="251439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1147238"/>
            <a:ext cx="2295990" cy="562244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709482"/>
            <a:ext cx="2295990" cy="251439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612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661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263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11997"/>
            <a:ext cx="1741858" cy="109198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673827"/>
            <a:ext cx="2734092" cy="3325798"/>
          </a:xfrm>
        </p:spPr>
        <p:txBody>
          <a:bodyPr/>
          <a:lstStyle>
            <a:lvl1pPr>
              <a:defRPr sz="1890"/>
            </a:lvl1pPr>
            <a:lvl2pPr>
              <a:defRPr sz="1654"/>
            </a:lvl2pPr>
            <a:lvl3pPr>
              <a:defRPr sz="1417"/>
            </a:lvl3pPr>
            <a:lvl4pPr>
              <a:defRPr sz="1181"/>
            </a:lvl4pPr>
            <a:lvl5pPr>
              <a:defRPr sz="1181"/>
            </a:lvl5pPr>
            <a:lvl6pPr>
              <a:defRPr sz="1181"/>
            </a:lvl6pPr>
            <a:lvl7pPr>
              <a:defRPr sz="1181"/>
            </a:lvl7pPr>
            <a:lvl8pPr>
              <a:defRPr sz="1181"/>
            </a:lvl8pPr>
            <a:lvl9pPr>
              <a:defRPr sz="1181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403985"/>
            <a:ext cx="1741858" cy="260105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9091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11997"/>
            <a:ext cx="1741858" cy="109198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673827"/>
            <a:ext cx="2734092" cy="3325798"/>
          </a:xfrm>
        </p:spPr>
        <p:txBody>
          <a:bodyPr anchor="t"/>
          <a:lstStyle>
            <a:lvl1pPr marL="0" indent="0">
              <a:buNone/>
              <a:defRPr sz="1890"/>
            </a:lvl1pPr>
            <a:lvl2pPr marL="270022" indent="0">
              <a:buNone/>
              <a:defRPr sz="1654"/>
            </a:lvl2pPr>
            <a:lvl3pPr marL="540045" indent="0">
              <a:buNone/>
              <a:defRPr sz="1417"/>
            </a:lvl3pPr>
            <a:lvl4pPr marL="810067" indent="0">
              <a:buNone/>
              <a:defRPr sz="1181"/>
            </a:lvl4pPr>
            <a:lvl5pPr marL="1080089" indent="0">
              <a:buNone/>
              <a:defRPr sz="1181"/>
            </a:lvl5pPr>
            <a:lvl6pPr marL="1350112" indent="0">
              <a:buNone/>
              <a:defRPr sz="1181"/>
            </a:lvl6pPr>
            <a:lvl7pPr marL="1620134" indent="0">
              <a:buNone/>
              <a:defRPr sz="1181"/>
            </a:lvl7pPr>
            <a:lvl8pPr marL="1890156" indent="0">
              <a:buNone/>
              <a:defRPr sz="1181"/>
            </a:lvl8pPr>
            <a:lvl9pPr marL="2160179" indent="0">
              <a:buNone/>
              <a:defRPr sz="1181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403985"/>
            <a:ext cx="1741858" cy="260105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9154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249165"/>
            <a:ext cx="4658082" cy="90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1245820"/>
            <a:ext cx="4658082" cy="2969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4337621"/>
            <a:ext cx="1215152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4337621"/>
            <a:ext cx="1822728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4337621"/>
            <a:ext cx="1215152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65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540045" rtl="0" eaLnBrk="1" latinLnBrk="1" hangingPunct="1">
        <a:lnSpc>
          <a:spcPct val="90000"/>
        </a:lnSpc>
        <a:spcBef>
          <a:spcPct val="0"/>
        </a:spcBef>
        <a:buNone/>
        <a:defRPr sz="2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011" indent="-135011" algn="l" defTabSz="540045" rtl="0" eaLnBrk="1" latinLnBrk="1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5056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5078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5100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5123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5145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5167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5190" indent="-135011" algn="l" defTabSz="540045" rtl="0" eaLnBrk="1" latinLnBrk="1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70022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40045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10067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80089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50112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20134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90156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60179" algn="l" defTabSz="540045" rtl="0" eaLnBrk="1" latinLnBrk="1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39DEBC87-0086-4321-9F9B-296EAE98DA36}"/>
              </a:ext>
            </a:extLst>
          </p:cNvPr>
          <p:cNvSpPr/>
          <p:nvPr/>
        </p:nvSpPr>
        <p:spPr>
          <a:xfrm>
            <a:off x="3" y="0"/>
            <a:ext cx="5400675" cy="4679950"/>
          </a:xfrm>
          <a:prstGeom prst="roundRect">
            <a:avLst>
              <a:gd name="adj" fmla="val 2208"/>
            </a:avLst>
          </a:prstGeom>
          <a:solidFill>
            <a:srgbClr val="F2E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6068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You are a CSS animation expert tasked with creating animations for SVG elements.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The first image is the entire SVG file.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We have animated the following elements in the SVG: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```html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{</a:t>
            </a:r>
            <a:r>
              <a:rPr lang="en-US" altLang="ko-KR" sz="700" dirty="0" err="1">
                <a:solidFill>
                  <a:srgbClr val="8B4BA0"/>
                </a:solidFill>
                <a:latin typeface="Bahnschrift" panose="020B0502040204020203" pitchFamily="34" charset="0"/>
              </a:rPr>
              <a:t>previous_html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}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```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Now, we are currently focusing on animating the `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{</a:t>
            </a:r>
            <a:r>
              <a:rPr lang="en-US" altLang="ko-KR" sz="700" dirty="0" err="1">
                <a:solidFill>
                  <a:srgbClr val="8B4BA0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}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 class within the SVG, which is rendered in the second image.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Animation plan for `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{</a:t>
            </a:r>
            <a:r>
              <a:rPr lang="en-US" altLang="ko-KR" sz="700" dirty="0" err="1">
                <a:solidFill>
                  <a:srgbClr val="8B4BA0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}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 is as follows: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{</a:t>
            </a:r>
            <a:r>
              <a:rPr lang="en-US" altLang="ko-KR" sz="700" dirty="0" err="1">
                <a:solidFill>
                  <a:srgbClr val="8B4BA0"/>
                </a:solidFill>
                <a:latin typeface="Bahnschrift" panose="020B0502040204020203" pitchFamily="34" charset="0"/>
              </a:rPr>
              <a:t>animation_plan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}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Please generate CSS animation code for the SVG element with class '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{</a:t>
            </a:r>
            <a:r>
              <a:rPr lang="en-US" altLang="ko-KR" sz="700" dirty="0" err="1">
                <a:solidFill>
                  <a:srgbClr val="8B4BA0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}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'.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Requirements: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Create keyframe animations that are timed and executed harmoniously with existing animations in the SVG.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Animation should be smooth, optimized, and appropriate for web performance.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Style should be elegant and subtle unless dramatic effects are specifically requested.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Avoid naming conflicts with existing keyframes or animation properties.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Include compact comments regarding coherence with other animations where relevant.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Coordinates and transform origins must be derived based on the actual layout of the entire SVG. Account for the spatial relationship between 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{</a:t>
            </a:r>
            <a:r>
              <a:rPr lang="en-US" altLang="ko-KR" sz="700" dirty="0" err="1">
                <a:solidFill>
                  <a:srgbClr val="8B4BA0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}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 and other animated elements to avoid visual collisions, clipping, or misalignment. Use relative positions where appropriate.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Refrain from modifying or duplicating any existing CSS code.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Be mindful of the performance implications of your animations, especially for complex SVGs with multiple animated elements.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Make all animations self-contained. Do NOT gate keyframes behind runtime-only classes (e.g., .impact, .flight, .play). The delivered file must animate immediately on page load with no manual steps.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Collision avoidance considerations: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Never write 'transform' inside @keyframes. Write Custom properties only.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Use the lanes pattern with these naming convention: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}-tx1/tx2,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}-ty1/ty2,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}-rot1/rot2,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}-sx1/sx2,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}-sy1/sy2,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}-op1/op2,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}-blur1/blur2,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}-stroke1/stroke2, --{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}-bright1/bright2.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If these @property declarations or the .{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class_name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} composer rule are missing, add them ONCE.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Put new motion on the next free lane(s). Do NOT edit existing lanes.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Use animation-* longhand. If multiple animations, provide comma-separated lists with aligned indexes.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Please respond in the following format: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```html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&lt;style&gt;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    /* CSS code goes here */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&lt;/style&gt;</a:t>
            </a:r>
          </a:p>
          <a:p>
            <a:r>
              <a:rPr lang="en-US" altLang="ko-KR" sz="700" dirty="0">
                <a:solidFill>
                  <a:srgbClr val="8B4BA0"/>
                </a:solidFill>
                <a:latin typeface="Bahnschrift" panose="020B0502040204020203" pitchFamily="34" charset="0"/>
              </a:rPr>
              <a:t>```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06293CF-CE63-4F23-8682-901D76760DC2}"/>
              </a:ext>
            </a:extLst>
          </p:cNvPr>
          <p:cNvSpPr/>
          <p:nvPr/>
        </p:nvSpPr>
        <p:spPr>
          <a:xfrm>
            <a:off x="2961219" y="4296831"/>
            <a:ext cx="2368549" cy="270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Bahnschrift" panose="020B0502040204020203" pitchFamily="34" charset="0"/>
              </a:rPr>
              <a:t>Animation Generator</a:t>
            </a:r>
            <a:endParaRPr lang="ko-KR" altLang="en-US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1130</TotalTime>
  <Words>501</Words>
  <Application>Microsoft Office PowerPoint</Application>
  <PresentationFormat>사용자 지정</PresentationFormat>
  <Paragraphs>35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Bahnschrift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375</cp:revision>
  <dcterms:created xsi:type="dcterms:W3CDTF">2025-10-30T08:37:40Z</dcterms:created>
  <dcterms:modified xsi:type="dcterms:W3CDTF">2025-11-17T08:28:31Z</dcterms:modified>
</cp:coreProperties>
</file>