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9" r:id="rId4"/>
    <p:sldId id="268" r:id="rId5"/>
    <p:sldId id="265" r:id="rId6"/>
    <p:sldId id="266" r:id="rId7"/>
    <p:sldId id="267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64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cb880b0cc0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cb880b0cc0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cb8809f2b7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cb8809f2b7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cb880b0cc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cb880b0cc0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cb880b0cc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cb880b0cc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800" dirty="0"/>
              <a:t>0495 : Fast and Efficient Restoration of Extremely Dark Light Fields</a:t>
            </a:r>
            <a:endParaRPr sz="3800" dirty="0"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3062724"/>
            <a:ext cx="8520600" cy="14261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( Supplementary Material )</a:t>
            </a:r>
            <a:br>
              <a:rPr lang="en" dirty="0"/>
            </a:br>
            <a:endParaRPr lang="en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Slides 2-9: GIF </a:t>
            </a:r>
            <a:r>
              <a:rPr lang="en-US" dirty="0" err="1"/>
              <a:t>compariosn</a:t>
            </a:r>
            <a:r>
              <a:rPr lang="en-US" dirty="0"/>
              <a:t> of Restored LFs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Slides 10-Last: More architectural details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Please view in Slideshow/Presentation mode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ctrTitle"/>
          </p:nvPr>
        </p:nvSpPr>
        <p:spPr>
          <a:xfrm>
            <a:off x="311708" y="10493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LF restoration results for extreme low-light L3F-100 real dataset</a:t>
            </a:r>
            <a:endParaRPr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Scene 1 CIRCULAR VIEW</a:t>
            </a:r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248600" y="838775"/>
            <a:ext cx="3623700" cy="48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200"/>
              </a:spcAft>
              <a:buSzPts val="605"/>
              <a:buNone/>
            </a:pPr>
            <a:r>
              <a:rPr lang="en" sz="1990"/>
              <a:t>Moving from one peripheral SAI to the next peripheral SAI.</a:t>
            </a:r>
            <a:endParaRPr sz="1990"/>
          </a:p>
        </p:txBody>
      </p:sp>
      <p:grpSp>
        <p:nvGrpSpPr>
          <p:cNvPr id="78" name="Google Shape;78;p16"/>
          <p:cNvGrpSpPr/>
          <p:nvPr/>
        </p:nvGrpSpPr>
        <p:grpSpPr>
          <a:xfrm>
            <a:off x="3983250" y="858950"/>
            <a:ext cx="1118325" cy="838500"/>
            <a:chOff x="3983250" y="858950"/>
            <a:chExt cx="1118325" cy="838500"/>
          </a:xfrm>
        </p:grpSpPr>
        <p:sp>
          <p:nvSpPr>
            <p:cNvPr id="79" name="Google Shape;79;p16"/>
            <p:cNvSpPr/>
            <p:nvPr/>
          </p:nvSpPr>
          <p:spPr>
            <a:xfrm>
              <a:off x="3983250" y="8589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6"/>
            <p:cNvSpPr/>
            <p:nvPr/>
          </p:nvSpPr>
          <p:spPr>
            <a:xfrm>
              <a:off x="4206915" y="8589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16"/>
            <p:cNvSpPr/>
            <p:nvPr/>
          </p:nvSpPr>
          <p:spPr>
            <a:xfrm>
              <a:off x="4430580" y="8589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16"/>
            <p:cNvSpPr/>
            <p:nvPr/>
          </p:nvSpPr>
          <p:spPr>
            <a:xfrm>
              <a:off x="4654245" y="8589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16"/>
            <p:cNvSpPr/>
            <p:nvPr/>
          </p:nvSpPr>
          <p:spPr>
            <a:xfrm>
              <a:off x="4877910" y="8589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16"/>
            <p:cNvSpPr/>
            <p:nvPr/>
          </p:nvSpPr>
          <p:spPr>
            <a:xfrm>
              <a:off x="3983250" y="10266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6"/>
            <p:cNvSpPr/>
            <p:nvPr/>
          </p:nvSpPr>
          <p:spPr>
            <a:xfrm>
              <a:off x="4206915" y="10266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4430580" y="10266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6"/>
            <p:cNvSpPr/>
            <p:nvPr/>
          </p:nvSpPr>
          <p:spPr>
            <a:xfrm>
              <a:off x="4654245" y="10266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6"/>
            <p:cNvSpPr/>
            <p:nvPr/>
          </p:nvSpPr>
          <p:spPr>
            <a:xfrm>
              <a:off x="4877910" y="10266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6"/>
            <p:cNvSpPr/>
            <p:nvPr/>
          </p:nvSpPr>
          <p:spPr>
            <a:xfrm>
              <a:off x="3983250" y="11943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16"/>
            <p:cNvSpPr/>
            <p:nvPr/>
          </p:nvSpPr>
          <p:spPr>
            <a:xfrm>
              <a:off x="4206915" y="11943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6"/>
            <p:cNvSpPr/>
            <p:nvPr/>
          </p:nvSpPr>
          <p:spPr>
            <a:xfrm>
              <a:off x="4430580" y="11943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6"/>
            <p:cNvSpPr/>
            <p:nvPr/>
          </p:nvSpPr>
          <p:spPr>
            <a:xfrm>
              <a:off x="4654245" y="11943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6"/>
            <p:cNvSpPr/>
            <p:nvPr/>
          </p:nvSpPr>
          <p:spPr>
            <a:xfrm>
              <a:off x="4877910" y="11943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6"/>
            <p:cNvSpPr/>
            <p:nvPr/>
          </p:nvSpPr>
          <p:spPr>
            <a:xfrm>
              <a:off x="3983250" y="13620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6"/>
            <p:cNvSpPr/>
            <p:nvPr/>
          </p:nvSpPr>
          <p:spPr>
            <a:xfrm>
              <a:off x="4206915" y="13620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6"/>
            <p:cNvSpPr/>
            <p:nvPr/>
          </p:nvSpPr>
          <p:spPr>
            <a:xfrm>
              <a:off x="4430580" y="13620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6"/>
            <p:cNvSpPr/>
            <p:nvPr/>
          </p:nvSpPr>
          <p:spPr>
            <a:xfrm>
              <a:off x="4654245" y="1362050"/>
              <a:ext cx="223665" cy="167700"/>
            </a:xfrm>
            <a:prstGeom prst="flowChartProcess">
              <a:avLst/>
            </a:prstGeom>
            <a:solidFill>
              <a:srgbClr val="434343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6"/>
            <p:cNvSpPr/>
            <p:nvPr/>
          </p:nvSpPr>
          <p:spPr>
            <a:xfrm>
              <a:off x="4877910" y="13620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6"/>
            <p:cNvSpPr/>
            <p:nvPr/>
          </p:nvSpPr>
          <p:spPr>
            <a:xfrm>
              <a:off x="3983250" y="15297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6"/>
            <p:cNvSpPr/>
            <p:nvPr/>
          </p:nvSpPr>
          <p:spPr>
            <a:xfrm>
              <a:off x="4206915" y="15297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6"/>
            <p:cNvSpPr/>
            <p:nvPr/>
          </p:nvSpPr>
          <p:spPr>
            <a:xfrm>
              <a:off x="4430580" y="15297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6"/>
            <p:cNvSpPr/>
            <p:nvPr/>
          </p:nvSpPr>
          <p:spPr>
            <a:xfrm>
              <a:off x="4654245" y="15297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16"/>
            <p:cNvSpPr/>
            <p:nvPr/>
          </p:nvSpPr>
          <p:spPr>
            <a:xfrm>
              <a:off x="4877910" y="1529750"/>
              <a:ext cx="223665" cy="167700"/>
            </a:xfrm>
            <a:prstGeom prst="flowChartProcess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4" name="Google Shape;10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7418" y="2100108"/>
            <a:ext cx="2743201" cy="2525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90991" y="2087764"/>
            <a:ext cx="2743201" cy="2525636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3913777" y="4566400"/>
            <a:ext cx="17046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rgbClr val="FFFFFF"/>
                </a:solidFill>
              </a:rPr>
              <a:t>Ours</a:t>
            </a:r>
            <a:endParaRPr sz="2100" b="1">
              <a:solidFill>
                <a:srgbClr val="FFFFFF"/>
              </a:solidFill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6925392" y="4566400"/>
            <a:ext cx="17046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>
                <a:solidFill>
                  <a:srgbClr val="FFFFFF"/>
                </a:solidFill>
              </a:rPr>
              <a:t>GT</a:t>
            </a:r>
            <a:endParaRPr sz="2100" b="1">
              <a:solidFill>
                <a:srgbClr val="FFFFFF"/>
              </a:solidFill>
            </a:endParaRPr>
          </a:p>
        </p:txBody>
      </p:sp>
      <p:pic>
        <p:nvPicPr>
          <p:cNvPr id="34" name="Google Shape;69;p15">
            <a:extLst>
              <a:ext uri="{FF2B5EF4-FFF2-40B4-BE49-F238E27FC236}">
                <a16:creationId xmlns:a16="http://schemas.microsoft.com/office/drawing/2014/main" id="{32E53E3D-AF68-4643-847B-D591BCAF37A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3381" y="2064014"/>
            <a:ext cx="2768731" cy="252563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108;p16">
            <a:extLst>
              <a:ext uri="{FF2B5EF4-FFF2-40B4-BE49-F238E27FC236}">
                <a16:creationId xmlns:a16="http://schemas.microsoft.com/office/drawing/2014/main" id="{0FE18EA1-8DC8-4C01-B813-26E075F5451B}"/>
              </a:ext>
            </a:extLst>
          </p:cNvPr>
          <p:cNvSpPr txBox="1"/>
          <p:nvPr/>
        </p:nvSpPr>
        <p:spPr>
          <a:xfrm>
            <a:off x="143381" y="4611922"/>
            <a:ext cx="2776983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b="1" dirty="0">
                <a:solidFill>
                  <a:srgbClr val="FFFFFF"/>
                </a:solidFill>
              </a:rPr>
              <a:t>Input 30x amp.</a:t>
            </a:r>
            <a:endParaRPr sz="21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CCAD7-337F-47B7-8BCD-977273E8E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Our restorations also incur much lower computational overhead</a:t>
            </a:r>
          </a:p>
        </p:txBody>
      </p:sp>
      <p:pic>
        <p:nvPicPr>
          <p:cNvPr id="5" name="Picture 4" descr="Chart, bubble chart&#10;&#10;Description automatically generated">
            <a:extLst>
              <a:ext uri="{FF2B5EF4-FFF2-40B4-BE49-F238E27FC236}">
                <a16:creationId xmlns:a16="http://schemas.microsoft.com/office/drawing/2014/main" id="{0BC8CB98-229D-49BD-B225-59D9C81B1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9" y="1555668"/>
            <a:ext cx="3724626" cy="3257379"/>
          </a:xfrm>
          <a:prstGeom prst="rect">
            <a:avLst/>
          </a:prstGeom>
        </p:spPr>
      </p:pic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DDAD8608-3E6C-44B4-87B0-27C988760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844954"/>
              </p:ext>
            </p:extLst>
          </p:nvPr>
        </p:nvGraphicFramePr>
        <p:xfrm>
          <a:off x="3859481" y="2344799"/>
          <a:ext cx="5153888" cy="12598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961901">
                  <a:extLst>
                    <a:ext uri="{9D8B030D-6E8A-4147-A177-3AD203B41FA5}">
                      <a16:colId xmlns:a16="http://schemas.microsoft.com/office/drawing/2014/main" val="2129469351"/>
                    </a:ext>
                  </a:extLst>
                </a:gridCol>
                <a:gridCol w="1258784">
                  <a:extLst>
                    <a:ext uri="{9D8B030D-6E8A-4147-A177-3AD203B41FA5}">
                      <a16:colId xmlns:a16="http://schemas.microsoft.com/office/drawing/2014/main" val="3867714535"/>
                    </a:ext>
                  </a:extLst>
                </a:gridCol>
                <a:gridCol w="843148">
                  <a:extLst>
                    <a:ext uri="{9D8B030D-6E8A-4147-A177-3AD203B41FA5}">
                      <a16:colId xmlns:a16="http://schemas.microsoft.com/office/drawing/2014/main" val="1503840952"/>
                    </a:ext>
                  </a:extLst>
                </a:gridCol>
                <a:gridCol w="1045029">
                  <a:extLst>
                    <a:ext uri="{9D8B030D-6E8A-4147-A177-3AD203B41FA5}">
                      <a16:colId xmlns:a16="http://schemas.microsoft.com/office/drawing/2014/main" val="3350297476"/>
                    </a:ext>
                  </a:extLst>
                </a:gridCol>
                <a:gridCol w="1045026">
                  <a:extLst>
                    <a:ext uri="{9D8B030D-6E8A-4147-A177-3AD203B41FA5}">
                      <a16:colId xmlns:a16="http://schemas.microsoft.com/office/drawing/2014/main" val="704139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Parameters</a:t>
                      </a:r>
                      <a:br>
                        <a:rPr lang="en-US" dirty="0"/>
                      </a:br>
                      <a:r>
                        <a:rPr lang="en-US" dirty="0"/>
                        <a:t>(Million)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MACS</a:t>
                      </a:r>
                      <a:br>
                        <a:rPr lang="en-US" dirty="0"/>
                      </a:br>
                      <a:r>
                        <a:rPr lang="en-US" dirty="0"/>
                        <a:t>(Giga)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GPU time (msec)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CPU time (sec)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095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L3Fnet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15,213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5,439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954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2.9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2,423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39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459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2"/>
          <p:cNvSpPr txBox="1">
            <a:spLocks noGrp="1"/>
          </p:cNvSpPr>
          <p:nvPr>
            <p:ph type="title"/>
          </p:nvPr>
        </p:nvSpPr>
        <p:spPr>
          <a:xfrm>
            <a:off x="311700" y="2045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820" dirty="0"/>
              <a:t>More Architectural details</a:t>
            </a:r>
            <a:endParaRPr sz="382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9" name="Google Shape;309;p23"/>
          <p:cNvPicPr preferRelativeResize="0"/>
          <p:nvPr/>
        </p:nvPicPr>
        <p:blipFill rotWithShape="1">
          <a:blip r:embed="rId3">
            <a:alphaModFix/>
          </a:blip>
          <a:srcRect b="32499"/>
          <a:stretch/>
        </p:blipFill>
        <p:spPr>
          <a:xfrm>
            <a:off x="0" y="80147"/>
            <a:ext cx="9144001" cy="30430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08;p23">
            <a:extLst>
              <a:ext uri="{FF2B5EF4-FFF2-40B4-BE49-F238E27FC236}">
                <a16:creationId xmlns:a16="http://schemas.microsoft.com/office/drawing/2014/main" id="{7D6F2CE4-8AE4-4405-9ACA-6F091B238C83}"/>
              </a:ext>
            </a:extLst>
          </p:cNvPr>
          <p:cNvSpPr txBox="1">
            <a:spLocks/>
          </p:cNvSpPr>
          <p:nvPr/>
        </p:nvSpPr>
        <p:spPr>
          <a:xfrm>
            <a:off x="228573" y="3123216"/>
            <a:ext cx="8520600" cy="1805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Aft>
                <a:spcPts val="1200"/>
              </a:spcAft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Network architecture shown in Fig. 3 of the main paper. The text in red indicates the number of channels present in the input/output of various convolutional layers. For Residual blocks only the size of input is indicated since input size  = output size in a Residual Block. The last Residual block in Stage III is followed by a 3x3 convolutional layer to reduce the number of channels from 132 to 27 (9 SAIs each having 3 RGB channels.) To reduce the computational complexity, we consider only the green color channels of low-light LF for Stage-I.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8B139-E087-43B0-A297-076C8EDC2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7111" y="1258781"/>
            <a:ext cx="5103448" cy="3858779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</a:rPr>
              <a:t>Fig.4c of main paper is repeated in Fig. I.  In Fig. II blocks of Fig. I are re-positioned but with exact same connections. Operations in red in Fig. II cancel out. We used </a:t>
            </a:r>
            <a:r>
              <a:rPr lang="en-US" b="1" i="1" dirty="0" err="1">
                <a:solidFill>
                  <a:schemeClr val="tx1"/>
                </a:solidFill>
              </a:rPr>
              <a:t>PixelShuffle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i="1" dirty="0">
                <a:solidFill>
                  <a:schemeClr val="tx1"/>
                </a:solidFill>
              </a:rPr>
              <a:t>(PS)</a:t>
            </a:r>
            <a:r>
              <a:rPr lang="en-US" dirty="0">
                <a:solidFill>
                  <a:schemeClr val="tx1"/>
                </a:solidFill>
              </a:rPr>
              <a:t> to down-sample tensors. Let, </a:t>
            </a:r>
            <a:r>
              <a:rPr lang="en-US" b="1" i="1" dirty="0">
                <a:solidFill>
                  <a:schemeClr val="tx1"/>
                </a:solidFill>
              </a:rPr>
              <a:t>C(a, b)</a:t>
            </a:r>
            <a:r>
              <a:rPr lang="en-US" dirty="0">
                <a:solidFill>
                  <a:schemeClr val="tx1"/>
                </a:solidFill>
              </a:rPr>
              <a:t> denote depth-wise concatenation of tensors </a:t>
            </a:r>
            <a:r>
              <a:rPr lang="en-US" b="1" i="1" dirty="0">
                <a:solidFill>
                  <a:schemeClr val="tx1"/>
                </a:solidFill>
              </a:rPr>
              <a:t>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b="1" i="1" dirty="0">
                <a:solidFill>
                  <a:schemeClr val="tx1"/>
                </a:solidFill>
              </a:rPr>
              <a:t>b</a:t>
            </a:r>
            <a:r>
              <a:rPr lang="en-US" dirty="0">
                <a:solidFill>
                  <a:schemeClr val="tx1"/>
                </a:solidFill>
              </a:rPr>
              <a:t> then </a:t>
            </a:r>
          </a:p>
          <a:p>
            <a:pPr marL="114300" indent="0" algn="ctr">
              <a:buNone/>
            </a:pPr>
            <a:r>
              <a:rPr lang="en-US" b="1" i="1" dirty="0">
                <a:solidFill>
                  <a:schemeClr val="tx1"/>
                </a:solidFill>
              </a:rPr>
              <a:t>C(PS(a), PS(b)) = PS(C(a, b))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</a:rPr>
              <a:t>So functionally, Fig. III is same as Fig. I/II but with fewer down/up sampling operations. Now using the mapping given in Table 1 of the main paper, Fig III and RNN inspired feedforward network shown in Fig3 of main paper are identical.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A14654F-0D70-4D3C-A8CE-42F6906CD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146" y="3260436"/>
            <a:ext cx="3400425" cy="1762125"/>
          </a:xfrm>
          <a:prstGeom prst="rect">
            <a:avLst/>
          </a:prstGeom>
        </p:spPr>
      </p:pic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40005CD-2F18-45A0-A5AC-C4BB84273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146" y="1390453"/>
            <a:ext cx="3400426" cy="1803061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50564F14-2C3C-4D8A-B06C-DF0FF1494B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1145" y="237525"/>
            <a:ext cx="3400426" cy="108555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6D21840-8A9D-44B2-AF14-E97220C2F4DC}"/>
              </a:ext>
            </a:extLst>
          </p:cNvPr>
          <p:cNvSpPr txBox="1"/>
          <p:nvPr/>
        </p:nvSpPr>
        <p:spPr>
          <a:xfrm>
            <a:off x="8348353" y="950026"/>
            <a:ext cx="693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Fig. 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553D24-17FF-4CCF-AC0B-3030406472FB}"/>
              </a:ext>
            </a:extLst>
          </p:cNvPr>
          <p:cNvSpPr txBox="1"/>
          <p:nvPr/>
        </p:nvSpPr>
        <p:spPr>
          <a:xfrm>
            <a:off x="8370128" y="2836229"/>
            <a:ext cx="6932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Fig. II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DD11F3-5BCC-409C-81CE-48ED71F81BBF}"/>
              </a:ext>
            </a:extLst>
          </p:cNvPr>
          <p:cNvSpPr txBox="1"/>
          <p:nvPr/>
        </p:nvSpPr>
        <p:spPr>
          <a:xfrm>
            <a:off x="8324603" y="4680836"/>
            <a:ext cx="7882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Fig. III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719DF89-D986-4119-91A3-222E27A19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756" y="266899"/>
            <a:ext cx="5201392" cy="572700"/>
          </a:xfrm>
        </p:spPr>
        <p:txBody>
          <a:bodyPr>
            <a:noAutofit/>
          </a:bodyPr>
          <a:lstStyle/>
          <a:p>
            <a:r>
              <a:rPr lang="en-US" sz="2000" b="1" dirty="0"/>
              <a:t>More discussion on equivalence of Fig. 3 RNN inspired feedforward n/w and Fig.4c of main paper</a:t>
            </a:r>
          </a:p>
        </p:txBody>
      </p:sp>
    </p:spTree>
    <p:extLst>
      <p:ext uri="{BB962C8B-B14F-4D97-AF65-F5344CB8AC3E}">
        <p14:creationId xmlns:p14="http://schemas.microsoft.com/office/powerpoint/2010/main" val="370417068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381</Words>
  <Application>Microsoft Office PowerPoint</Application>
  <PresentationFormat>On-screen Show (16:9)</PresentationFormat>
  <Paragraphs>35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Arial</vt:lpstr>
      <vt:lpstr>Simple Dark</vt:lpstr>
      <vt:lpstr>0495 : Fast and Efficient Restoration of Extremely Dark Light Fields</vt:lpstr>
      <vt:lpstr>LF restoration results for extreme low-light L3F-100 real dataset</vt:lpstr>
      <vt:lpstr>Scene 1 CIRCULAR VIEW</vt:lpstr>
      <vt:lpstr>Our restorations also incur much lower computational overhead</vt:lpstr>
      <vt:lpstr>More Architectural details</vt:lpstr>
      <vt:lpstr>PowerPoint Presentation</vt:lpstr>
      <vt:lpstr>More discussion on equivalence of Fig. 3 RNN inspired feedforward n/w and Fig.4c of main paper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and Efficient Restoration of Extremely Dark Light Fields</dc:title>
  <dc:creator>Mohit Lamba</dc:creator>
  <cp:lastModifiedBy>Mohit Lamba</cp:lastModifiedBy>
  <cp:revision>9</cp:revision>
  <dcterms:modified xsi:type="dcterms:W3CDTF">2021-10-20T03:55:34Z</dcterms:modified>
</cp:coreProperties>
</file>