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38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04714E5-5426-0DD4-D636-6F63770182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115E007-E594-3C7F-499B-F9410CCC9A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5A0C55F-39BF-88C3-EEAE-9C532E8CC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4A5E1-2AE3-44C0-BEFF-6999BD030E58}" type="datetimeFigureOut">
              <a:rPr kumimoji="1" lang="ja-JP" altLang="en-US" smtClean="0"/>
              <a:t>2022/7/14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1E1B348-1D76-39BF-5483-6C68A10D3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4CAA75D-573D-4A76-C192-244C761E3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4B0B-309D-4243-BFDF-0921CE7016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0896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4A92C8C-8B60-9F3C-52E5-4376424D9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37D3EDD-FBEA-DA70-33ED-B3AB22EB9B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49E2C55-EE18-570E-6FB8-9CBD80769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4A5E1-2AE3-44C0-BEFF-6999BD030E58}" type="datetimeFigureOut">
              <a:rPr kumimoji="1" lang="ja-JP" altLang="en-US" smtClean="0"/>
              <a:t>2022/7/14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F929250-1F75-DF77-FB03-1700CC344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2AC928D-F9D3-F885-8A41-21F81FE2F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4B0B-309D-4243-BFDF-0921CE7016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2976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B0ECDB07-AB0E-E1DE-531B-2B7FE0B572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F6EE6BA-E09A-8C1E-6A8E-A732E76DA5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5DDCACE-4C3B-0BE1-3B75-1F076A1180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4A5E1-2AE3-44C0-BEFF-6999BD030E58}" type="datetimeFigureOut">
              <a:rPr kumimoji="1" lang="ja-JP" altLang="en-US" smtClean="0"/>
              <a:t>2022/7/14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F3E5742-E1BD-E47D-2E8C-CE42A2832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4151B5F-C436-CB29-8E3A-2F9A9099D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4B0B-309D-4243-BFDF-0921CE7016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4451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ADE65BA-2E69-CECC-2F22-A2C401545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ACD07F8-C14B-F6A9-671A-AC717C8EE1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B9DD8C2-AF2F-9E7E-EC88-934559646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4A5E1-2AE3-44C0-BEFF-6999BD030E58}" type="datetimeFigureOut">
              <a:rPr kumimoji="1" lang="ja-JP" altLang="en-US" smtClean="0"/>
              <a:t>2022/7/14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4A7C511-2A9A-962E-87A7-C9FBF292D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D27499F-63A2-8999-1966-6A899D35C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4B0B-309D-4243-BFDF-0921CE7016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22948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975B41-3BF2-98CA-49CC-5B0F40DA53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43E4FC1-DFF8-1E86-1506-66E1909E16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CAC493C-38B3-B62E-D28C-913D9B7D5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4A5E1-2AE3-44C0-BEFF-6999BD030E58}" type="datetimeFigureOut">
              <a:rPr kumimoji="1" lang="ja-JP" altLang="en-US" smtClean="0"/>
              <a:t>2022/7/14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CD25DDB-F281-A6C9-1457-CE8E4E277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02B5417-E613-C4F9-20B5-89FD5FFAC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4B0B-309D-4243-BFDF-0921CE7016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9709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38DA2EB-1FEF-90AD-BEBA-FF8A06DF7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CD8D08C-A5BB-4E4F-8558-E2F79FAF76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2B2E73EB-147A-51EC-6DDD-374EFC0536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D5B79DA-81BF-0D0D-565F-9448BCA71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4A5E1-2AE3-44C0-BEFF-6999BD030E58}" type="datetimeFigureOut">
              <a:rPr kumimoji="1" lang="ja-JP" altLang="en-US" smtClean="0"/>
              <a:t>2022/7/14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60266C7-1C58-113A-FC4D-F1302FB42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EBB5E57-7813-7825-ADB4-34FD4545A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4B0B-309D-4243-BFDF-0921CE7016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007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C45C506-B28C-2EF2-70C3-296C6E9DB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70EA332-28D0-CC89-2A05-7E04FAFD72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DA5A976-3AE6-1BEA-294D-2293EEF5BC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53F18E12-5628-E537-EADE-4F0070CB3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7A4CD543-8A4A-A8EA-5681-9A43154648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6E3BDCCF-E544-BC47-C8ED-5732C6407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4A5E1-2AE3-44C0-BEFF-6999BD030E58}" type="datetimeFigureOut">
              <a:rPr kumimoji="1" lang="ja-JP" altLang="en-US" smtClean="0"/>
              <a:t>2022/7/14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EE1C4321-5A9A-C261-40FB-B8F8ADB84F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20242C58-A312-415A-B5CA-6CFDACF03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4B0B-309D-4243-BFDF-0921CE7016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0106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0405F02-7949-D9E9-4917-4B3DA7ABA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D718D3AD-D59D-AAE7-7266-F533C55FB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4A5E1-2AE3-44C0-BEFF-6999BD030E58}" type="datetimeFigureOut">
              <a:rPr kumimoji="1" lang="ja-JP" altLang="en-US" smtClean="0"/>
              <a:t>2022/7/14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3229C56-CF0E-67EF-84AB-2E1CD5783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B4B7393-CA99-5063-27DE-09871A1D4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4B0B-309D-4243-BFDF-0921CE7016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1973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6E11B69-9267-3DBD-8048-64E0006EA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4A5E1-2AE3-44C0-BEFF-6999BD030E58}" type="datetimeFigureOut">
              <a:rPr kumimoji="1" lang="ja-JP" altLang="en-US" smtClean="0"/>
              <a:t>2022/7/14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5AC4B9CF-819B-6386-D566-148CDCFE5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535DD5D-D2FE-5E25-00EA-8ED61F348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4B0B-309D-4243-BFDF-0921CE7016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3585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EB3207F-734C-C44A-3011-75ACEDC3D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9672CD3-4BAC-A818-A44B-CA485B56D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BDF7FBE-D652-2F1F-A078-CA90B54C34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F9729B5-4345-6D06-DF4D-6278637A0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4A5E1-2AE3-44C0-BEFF-6999BD030E58}" type="datetimeFigureOut">
              <a:rPr kumimoji="1" lang="ja-JP" altLang="en-US" smtClean="0"/>
              <a:t>2022/7/14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858620D-3899-9562-80A8-38D3C67CD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6A615A6-729E-218D-E216-67F89DE72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4B0B-309D-4243-BFDF-0921CE7016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9218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01A1B9F-7618-D1E8-0215-9419DB1406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8836DEBD-6457-8B78-92A8-A0DD1B8C34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301A50D-EA18-7E4A-6B4A-2BC3AAB2AC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1364077-29E2-EEC9-5553-EF1AD71BA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4A5E1-2AE3-44C0-BEFF-6999BD030E58}" type="datetimeFigureOut">
              <a:rPr kumimoji="1" lang="ja-JP" altLang="en-US" smtClean="0"/>
              <a:t>2022/7/14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9423B91-E531-E498-2309-9B390B2A3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59F6BF5-CF44-079E-D58A-32259746C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4B0B-309D-4243-BFDF-0921CE7016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7814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634B39A-1D38-0167-37BC-0E0710ED1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B844FCF-612A-2BD6-9BF3-341F3EA0C5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D792F61-25F4-90AB-B661-37DD2C01BE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4A5E1-2AE3-44C0-BEFF-6999BD030E58}" type="datetimeFigureOut">
              <a:rPr kumimoji="1" lang="ja-JP" altLang="en-US" smtClean="0"/>
              <a:t>2022/7/14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17C38E1-960E-D4AD-D470-7B64EE3428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C5B9D96-1F01-4B6E-2D35-E7117C6E4A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84B0B-309D-4243-BFDF-0921CE7016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8033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8C176BB-4FAB-817B-17AC-A69AEAD123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7146" y="1856508"/>
            <a:ext cx="11457708" cy="1364817"/>
          </a:xfrm>
        </p:spPr>
        <p:txBody>
          <a:bodyPr>
            <a:noAutofit/>
          </a:bodyPr>
          <a:lstStyle/>
          <a:p>
            <a:r>
              <a:rPr kumimoji="1" lang="en-US" altLang="ja-JP" sz="3200" dirty="0"/>
              <a:t>Visually explaining 3D-CNN predictions for video classification </a:t>
            </a:r>
            <a:br>
              <a:rPr kumimoji="1" lang="en-US" altLang="ja-JP" sz="3200" dirty="0"/>
            </a:br>
            <a:r>
              <a:rPr kumimoji="1" lang="en-US" altLang="ja-JP" sz="3200" dirty="0"/>
              <a:t>with an adaptive occlusion sensitivity analysis</a:t>
            </a:r>
            <a:endParaRPr kumimoji="1" lang="ja-JP" altLang="en-US" sz="3200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073C031-245A-8352-1393-0A34092D6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429000"/>
            <a:ext cx="9144000" cy="1655762"/>
          </a:xfrm>
        </p:spPr>
        <p:txBody>
          <a:bodyPr/>
          <a:lstStyle/>
          <a:p>
            <a:r>
              <a:rPr kumimoji="1" lang="en-US" altLang="ja-JP" dirty="0"/>
              <a:t>WACV 2023</a:t>
            </a:r>
          </a:p>
          <a:p>
            <a:r>
              <a:rPr lang="en-US" altLang="ja-JP" dirty="0"/>
              <a:t>Paper ID 931</a:t>
            </a:r>
            <a:endParaRPr kumimoji="1" lang="ja-JP" altLang="en-US" dirty="0"/>
          </a:p>
        </p:txBody>
      </p:sp>
      <p:sp>
        <p:nvSpPr>
          <p:cNvPr id="4" name="字幕 2">
            <a:extLst>
              <a:ext uri="{FF2B5EF4-FFF2-40B4-BE49-F238E27FC236}">
                <a16:creationId xmlns:a16="http://schemas.microsoft.com/office/drawing/2014/main" id="{71AFD877-790F-5FC6-AD29-1958A3494E23}"/>
              </a:ext>
            </a:extLst>
          </p:cNvPr>
          <p:cNvSpPr txBox="1">
            <a:spLocks/>
          </p:cNvSpPr>
          <p:nvPr/>
        </p:nvSpPr>
        <p:spPr>
          <a:xfrm>
            <a:off x="554181" y="772319"/>
            <a:ext cx="3519055" cy="7034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Supplementary Material</a:t>
            </a:r>
            <a:endParaRPr lang="ja-JP" altLang="en-US" dirty="0"/>
          </a:p>
        </p:txBody>
      </p:sp>
      <p:pic>
        <p:nvPicPr>
          <p:cNvPr id="9" name="図 8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0C64B36A-1FD5-3744-8995-C3FD3F5EE8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47" b="42074"/>
          <a:stretch/>
        </p:blipFill>
        <p:spPr>
          <a:xfrm>
            <a:off x="2265195" y="4661452"/>
            <a:ext cx="7661608" cy="185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1606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5806C9-A25A-3EDD-80F9-EB07A4A09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Additional qualitative results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C9CCEB7-ACFB-E596-554F-A84EDF2CE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47675" indent="-447675">
              <a:buClr>
                <a:schemeClr val="accent5"/>
              </a:buClr>
              <a:buFont typeface="Wingdings" panose="05000000000000000000" pitchFamily="2" charset="2"/>
              <a:buChar char="p"/>
            </a:pPr>
            <a:r>
              <a:rPr lang="en-US" altLang="ja-JP" dirty="0"/>
              <a:t>This slides contain </a:t>
            </a:r>
            <a:r>
              <a:rPr kumimoji="1" lang="en-US" altLang="ja-JP" dirty="0"/>
              <a:t>qualitative</a:t>
            </a:r>
            <a:r>
              <a:rPr lang="en-US" altLang="ja-JP" dirty="0"/>
              <a:t> results visualized as videos</a:t>
            </a:r>
            <a:br>
              <a:rPr lang="en-US" altLang="ja-JP" dirty="0"/>
            </a:br>
            <a:r>
              <a:rPr lang="en-US" altLang="ja-JP" dirty="0"/>
              <a:t>(</a:t>
            </a:r>
            <a:r>
              <a:rPr lang="en-US" altLang="ja-JP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GIF</a:t>
            </a:r>
            <a:r>
              <a:rPr lang="en-US" altLang="ja-JP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en-US" altLang="ja-JP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format</a:t>
            </a:r>
            <a:r>
              <a:rPr lang="en-US" altLang="ja-JP" dirty="0"/>
              <a:t>)</a:t>
            </a:r>
          </a:p>
          <a:p>
            <a:pPr marL="447675" indent="-447675">
              <a:buClr>
                <a:schemeClr val="accent5"/>
              </a:buClr>
              <a:buFont typeface="Wingdings" panose="05000000000000000000" pitchFamily="2" charset="2"/>
              <a:buChar char="p"/>
            </a:pPr>
            <a:endParaRPr lang="en-US" altLang="ja-JP" dirty="0"/>
          </a:p>
          <a:p>
            <a:pPr marL="447675" indent="-447675">
              <a:buClr>
                <a:schemeClr val="accent5"/>
              </a:buClr>
              <a:buFont typeface="Wingdings" panose="05000000000000000000" pitchFamily="2" charset="2"/>
              <a:buChar char="p"/>
            </a:pPr>
            <a:r>
              <a:rPr lang="en-US" altLang="ja-JP" dirty="0"/>
              <a:t>Dataset: UCF-101</a:t>
            </a:r>
          </a:p>
          <a:p>
            <a:pPr marL="447675" indent="-447675">
              <a:buClr>
                <a:schemeClr val="accent5"/>
              </a:buClr>
              <a:buFont typeface="Wingdings" panose="05000000000000000000" pitchFamily="2" charset="2"/>
              <a:buChar char="p"/>
            </a:pPr>
            <a:r>
              <a:rPr kumimoji="1" lang="en-US" altLang="ja-JP" dirty="0"/>
              <a:t>3D-CNN: R3D, R(2+1)D</a:t>
            </a:r>
          </a:p>
          <a:p>
            <a:pPr marL="447675" indent="-447675">
              <a:buClr>
                <a:schemeClr val="accent5"/>
              </a:buClr>
              <a:buFont typeface="Wingdings" panose="05000000000000000000" pitchFamily="2" charset="2"/>
              <a:buChar char="p"/>
            </a:pPr>
            <a:r>
              <a:rPr lang="en-US" altLang="ja-JP" dirty="0"/>
              <a:t>Methods: </a:t>
            </a:r>
          </a:p>
          <a:p>
            <a:pPr marL="985838" lvl="1" indent="-268288"/>
            <a:r>
              <a:rPr kumimoji="1" lang="en-US" altLang="ja-JP" dirty="0"/>
              <a:t>Grad-CAM</a:t>
            </a:r>
          </a:p>
          <a:p>
            <a:pPr marL="985838" lvl="1" indent="-268288"/>
            <a:r>
              <a:rPr lang="en-US" altLang="ja-JP" dirty="0"/>
              <a:t>OSA</a:t>
            </a:r>
          </a:p>
          <a:p>
            <a:pPr marL="985838" lvl="1" indent="-268288"/>
            <a:r>
              <a:rPr kumimoji="1" lang="en-US" altLang="ja-JP" dirty="0"/>
              <a:t>STEP</a:t>
            </a:r>
          </a:p>
          <a:p>
            <a:pPr marL="985838" lvl="1" indent="-268288"/>
            <a:r>
              <a:rPr lang="en-US" altLang="ja-JP" dirty="0"/>
              <a:t>Ours (AOSA</a:t>
            </a:r>
            <a:r>
              <a:rPr lang="en-US" altLang="ja-JP" baseline="-25000" dirty="0"/>
              <a:t>SGL</a:t>
            </a:r>
            <a:r>
              <a:rPr lang="en-US" altLang="ja-JP" dirty="0"/>
              <a:t>, AOSA, AOSA</a:t>
            </a:r>
            <a:r>
              <a:rPr lang="en-US" altLang="ja-JP" baseline="-25000" dirty="0"/>
              <a:t>SGL</a:t>
            </a:r>
            <a:r>
              <a:rPr lang="en-US" altLang="ja-JP" dirty="0"/>
              <a:t>-</a:t>
            </a:r>
            <a:r>
              <a:rPr lang="en-US" altLang="ja-JP" dirty="0" err="1"/>
              <a:t>approx</a:t>
            </a:r>
            <a:r>
              <a:rPr lang="en-US" altLang="ja-JP" dirty="0"/>
              <a:t>, AOSA-</a:t>
            </a:r>
            <a:r>
              <a:rPr lang="en-US" altLang="ja-JP" dirty="0" err="1"/>
              <a:t>approx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751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9A71B12B-22EA-5447-11F5-F099117675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58634"/>
          </a:xfrm>
        </p:spPr>
        <p:txBody>
          <a:bodyPr>
            <a:normAutofit/>
          </a:bodyPr>
          <a:lstStyle/>
          <a:p>
            <a:pPr marL="447675" indent="-447675">
              <a:buClr>
                <a:schemeClr val="accent5"/>
              </a:buClr>
              <a:buFont typeface="Wingdings" panose="05000000000000000000" pitchFamily="2" charset="2"/>
              <a:buChar char="p"/>
            </a:pPr>
            <a:r>
              <a:rPr lang="en-US" altLang="ja-JP" dirty="0"/>
              <a:t>Our methods provide a clear visualization that matches</a:t>
            </a:r>
            <a:br>
              <a:rPr lang="en-US" altLang="ja-JP" dirty="0"/>
            </a:br>
            <a:r>
              <a:rPr lang="en-US" altLang="ja-JP" dirty="0"/>
              <a:t> the motion of the object</a:t>
            </a:r>
          </a:p>
          <a:p>
            <a:pPr marL="447675" indent="-447675">
              <a:buClr>
                <a:schemeClr val="accent5"/>
              </a:buClr>
              <a:buFont typeface="Wingdings" panose="05000000000000000000" pitchFamily="2" charset="2"/>
              <a:buChar char="p"/>
            </a:pPr>
            <a:endParaRPr lang="en-US" altLang="ja-JP" dirty="0"/>
          </a:p>
          <a:p>
            <a:pPr marL="447675" indent="-447675">
              <a:buClr>
                <a:schemeClr val="accent5"/>
              </a:buClr>
              <a:buFont typeface="Wingdings" panose="05000000000000000000" pitchFamily="2" charset="2"/>
              <a:buChar char="p"/>
            </a:pPr>
            <a:endParaRPr lang="en-US" altLang="ja-JP" dirty="0"/>
          </a:p>
          <a:p>
            <a:pPr marL="447675" indent="-447675">
              <a:buClr>
                <a:schemeClr val="accent5"/>
              </a:buClr>
              <a:buFont typeface="Wingdings" panose="05000000000000000000" pitchFamily="2" charset="2"/>
              <a:buChar char="p"/>
            </a:pPr>
            <a:endParaRPr lang="en-US" altLang="ja-JP" dirty="0"/>
          </a:p>
          <a:p>
            <a:pPr marL="447675" indent="-447675">
              <a:buClr>
                <a:schemeClr val="accent5"/>
              </a:buClr>
              <a:buFont typeface="Wingdings" panose="05000000000000000000" pitchFamily="2" charset="2"/>
              <a:buChar char="p"/>
            </a:pPr>
            <a:endParaRPr lang="en-US" altLang="ja-JP" dirty="0"/>
          </a:p>
          <a:p>
            <a:pPr marL="447675" indent="-447675">
              <a:buClr>
                <a:schemeClr val="accent5"/>
              </a:buClr>
              <a:buFont typeface="Wingdings" panose="05000000000000000000" pitchFamily="2" charset="2"/>
              <a:buChar char="p"/>
            </a:pPr>
            <a:endParaRPr lang="en-US" altLang="ja-JP" dirty="0"/>
          </a:p>
          <a:p>
            <a:pPr marL="447675" indent="-447675">
              <a:buClr>
                <a:schemeClr val="accent5"/>
              </a:buClr>
              <a:buFont typeface="Wingdings" panose="05000000000000000000" pitchFamily="2" charset="2"/>
              <a:buChar char="p"/>
            </a:pPr>
            <a:endParaRPr lang="en-US" altLang="ja-JP" dirty="0"/>
          </a:p>
          <a:p>
            <a:pPr marL="447675" indent="-447675">
              <a:buClr>
                <a:schemeClr val="accent5"/>
              </a:buClr>
              <a:buFont typeface="Wingdings" panose="05000000000000000000" pitchFamily="2" charset="2"/>
              <a:buChar char="p"/>
            </a:pPr>
            <a:r>
              <a:rPr lang="en-US" altLang="ja-JP" dirty="0"/>
              <a:t>The following slides show more results</a:t>
            </a:r>
          </a:p>
          <a:p>
            <a:pPr marL="447675" indent="-447675">
              <a:buClr>
                <a:schemeClr val="accent5"/>
              </a:buClr>
              <a:buFont typeface="Wingdings" panose="05000000000000000000" pitchFamily="2" charset="2"/>
              <a:buChar char="p"/>
            </a:pPr>
            <a:endParaRPr lang="en-US" altLang="ja-JP" dirty="0"/>
          </a:p>
          <a:p>
            <a:pPr marL="447675" indent="-447675">
              <a:buClr>
                <a:schemeClr val="accent5"/>
              </a:buClr>
              <a:buFont typeface="Wingdings" panose="05000000000000000000" pitchFamily="2" charset="2"/>
              <a:buChar char="p"/>
            </a:pPr>
            <a:endParaRPr lang="en-US" altLang="ja-JP" dirty="0"/>
          </a:p>
          <a:p>
            <a:pPr marL="447675" indent="-447675">
              <a:buClr>
                <a:schemeClr val="accent5"/>
              </a:buClr>
              <a:buFont typeface="Wingdings" panose="05000000000000000000" pitchFamily="2" charset="2"/>
              <a:buChar char="p"/>
            </a:pPr>
            <a:endParaRPr lang="en-US" altLang="ja-JP" dirty="0"/>
          </a:p>
          <a:p>
            <a:pPr marL="447675" indent="-447675">
              <a:buClr>
                <a:schemeClr val="accent5"/>
              </a:buClr>
              <a:buFont typeface="Wingdings" panose="05000000000000000000" pitchFamily="2" charset="2"/>
              <a:buChar char="p"/>
            </a:pPr>
            <a:endParaRPr lang="en-US" altLang="ja-JP" dirty="0"/>
          </a:p>
          <a:p>
            <a:pPr marL="447675" indent="-447675">
              <a:buClr>
                <a:schemeClr val="accent5"/>
              </a:buClr>
              <a:buFont typeface="Wingdings" panose="05000000000000000000" pitchFamily="2" charset="2"/>
              <a:buChar char="p"/>
            </a:pPr>
            <a:endParaRPr lang="en-US" altLang="ja-JP" dirty="0"/>
          </a:p>
          <a:p>
            <a:pPr marL="447675" indent="-447675">
              <a:buClr>
                <a:schemeClr val="accent5"/>
              </a:buClr>
              <a:buFont typeface="Wingdings" panose="05000000000000000000" pitchFamily="2" charset="2"/>
              <a:buChar char="p"/>
            </a:pPr>
            <a:endParaRPr lang="en-US" altLang="ja-JP" dirty="0"/>
          </a:p>
          <a:p>
            <a:pPr marL="447675" indent="-447675">
              <a:buClr>
                <a:schemeClr val="accent5"/>
              </a:buClr>
              <a:buFont typeface="Wingdings" panose="05000000000000000000" pitchFamily="2" charset="2"/>
              <a:buChar char="p"/>
            </a:pPr>
            <a:endParaRPr lang="en-US" altLang="ja-JP" dirty="0"/>
          </a:p>
          <a:p>
            <a:pPr marL="447675" indent="-447675">
              <a:buClr>
                <a:schemeClr val="accent5"/>
              </a:buClr>
              <a:buFont typeface="Wingdings" panose="05000000000000000000" pitchFamily="2" charset="2"/>
              <a:buChar char="p"/>
            </a:pPr>
            <a:endParaRPr lang="en-US" altLang="ja-JP" dirty="0"/>
          </a:p>
        </p:txBody>
      </p:sp>
      <p:pic>
        <p:nvPicPr>
          <p:cNvPr id="5" name="図 4" descr="アプリケーション&#10;&#10;低い精度で自動的に生成された説明">
            <a:extLst>
              <a:ext uri="{FF2B5EF4-FFF2-40B4-BE49-F238E27FC236}">
                <a16:creationId xmlns:a16="http://schemas.microsoft.com/office/drawing/2014/main" id="{B95A4176-F64D-2A8A-CA82-C00BB001BF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2721442"/>
            <a:ext cx="8629650" cy="2667000"/>
          </a:xfrm>
          <a:prstGeom prst="rect">
            <a:avLst/>
          </a:prstGeom>
        </p:spPr>
      </p:pic>
      <p:sp>
        <p:nvSpPr>
          <p:cNvPr id="4" name="タイトル 1">
            <a:extLst>
              <a:ext uri="{FF2B5EF4-FFF2-40B4-BE49-F238E27FC236}">
                <a16:creationId xmlns:a16="http://schemas.microsoft.com/office/drawing/2014/main" id="{EA2FBCFE-5146-F293-6750-27EA76ACD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kumimoji="1" lang="en-US" altLang="ja-JP" dirty="0"/>
              <a:t>Class </a:t>
            </a:r>
            <a:r>
              <a:rPr kumimoji="1" lang="en-US" altLang="ja-JP" dirty="0" err="1"/>
              <a:t>SkateBoarding</a:t>
            </a:r>
            <a:r>
              <a:rPr kumimoji="1" lang="en-US" altLang="ja-JP" dirty="0"/>
              <a:t> results</a:t>
            </a:r>
            <a:endParaRPr kumimoji="1" lang="ja-JP" altLang="en-US" dirty="0"/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EAC1037A-4698-2C26-D690-A65EC03D604A}"/>
              </a:ext>
            </a:extLst>
          </p:cNvPr>
          <p:cNvCxnSpPr/>
          <p:nvPr/>
        </p:nvCxnSpPr>
        <p:spPr>
          <a:xfrm>
            <a:off x="2884021" y="3012141"/>
            <a:ext cx="0" cy="2313548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14260347-3646-538D-74F1-6911820AA57F}"/>
              </a:ext>
            </a:extLst>
          </p:cNvPr>
          <p:cNvCxnSpPr/>
          <p:nvPr/>
        </p:nvCxnSpPr>
        <p:spPr>
          <a:xfrm>
            <a:off x="6096486" y="3012141"/>
            <a:ext cx="0" cy="2313548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7710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7138FE79-C4B6-4CD2-3411-51DBB1A95B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3518650"/>
            <a:ext cx="8629650" cy="2667000"/>
          </a:xfrm>
          <a:prstGeom prst="rect">
            <a:avLst/>
          </a:prstGeom>
        </p:spPr>
      </p:pic>
      <p:pic>
        <p:nvPicPr>
          <p:cNvPr id="13" name="図 12" descr="アプリケーション&#10;&#10;低い精度で自動的に生成された説明">
            <a:extLst>
              <a:ext uri="{FF2B5EF4-FFF2-40B4-BE49-F238E27FC236}">
                <a16:creationId xmlns:a16="http://schemas.microsoft.com/office/drawing/2014/main" id="{9924DA9B-B1C9-B8F2-9E74-25E459DD4C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672350"/>
            <a:ext cx="8629650" cy="2667000"/>
          </a:xfrm>
          <a:prstGeom prst="rect">
            <a:avLst/>
          </a:prstGeom>
        </p:spPr>
      </p:pic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014B877E-2371-1441-46FD-8315307B527D}"/>
              </a:ext>
            </a:extLst>
          </p:cNvPr>
          <p:cNvCxnSpPr/>
          <p:nvPr/>
        </p:nvCxnSpPr>
        <p:spPr>
          <a:xfrm>
            <a:off x="2884021" y="986122"/>
            <a:ext cx="0" cy="2313548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6750487C-45FC-54F5-4395-4AE01AA3A52B}"/>
              </a:ext>
            </a:extLst>
          </p:cNvPr>
          <p:cNvCxnSpPr/>
          <p:nvPr/>
        </p:nvCxnSpPr>
        <p:spPr>
          <a:xfrm>
            <a:off x="6096486" y="986122"/>
            <a:ext cx="0" cy="2313548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144BEF7B-9304-175F-9D65-7188A4161714}"/>
              </a:ext>
            </a:extLst>
          </p:cNvPr>
          <p:cNvCxnSpPr/>
          <p:nvPr/>
        </p:nvCxnSpPr>
        <p:spPr>
          <a:xfrm>
            <a:off x="2884021" y="3836895"/>
            <a:ext cx="0" cy="2313548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EA1996E3-71BC-FE51-1C9B-57B7724202C3}"/>
              </a:ext>
            </a:extLst>
          </p:cNvPr>
          <p:cNvCxnSpPr/>
          <p:nvPr/>
        </p:nvCxnSpPr>
        <p:spPr>
          <a:xfrm>
            <a:off x="6096486" y="3836895"/>
            <a:ext cx="0" cy="2313548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89878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パソコンの画面&#10;&#10;自動的に生成された説明">
            <a:extLst>
              <a:ext uri="{FF2B5EF4-FFF2-40B4-BE49-F238E27FC236}">
                <a16:creationId xmlns:a16="http://schemas.microsoft.com/office/drawing/2014/main" id="{1C74EEAB-532B-D5B4-044B-27492607B8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672350"/>
            <a:ext cx="8629650" cy="2667000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8A5DBCA-BEEA-C1D1-4C90-F023A56333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3528390"/>
            <a:ext cx="8629650" cy="2667000"/>
          </a:xfrm>
          <a:prstGeom prst="rect">
            <a:avLst/>
          </a:prstGeom>
        </p:spPr>
      </p:pic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ACC75C65-49E2-F7C3-89DC-63A5F7081DE7}"/>
              </a:ext>
            </a:extLst>
          </p:cNvPr>
          <p:cNvCxnSpPr/>
          <p:nvPr/>
        </p:nvCxnSpPr>
        <p:spPr>
          <a:xfrm>
            <a:off x="2884021" y="986122"/>
            <a:ext cx="0" cy="2313548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77AA35E4-3607-4CE9-4793-2E2C34185337}"/>
              </a:ext>
            </a:extLst>
          </p:cNvPr>
          <p:cNvCxnSpPr/>
          <p:nvPr/>
        </p:nvCxnSpPr>
        <p:spPr>
          <a:xfrm>
            <a:off x="6096486" y="986122"/>
            <a:ext cx="0" cy="2313548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9A4377E0-4288-2BA7-0022-3E109D17B595}"/>
              </a:ext>
            </a:extLst>
          </p:cNvPr>
          <p:cNvCxnSpPr/>
          <p:nvPr/>
        </p:nvCxnSpPr>
        <p:spPr>
          <a:xfrm>
            <a:off x="2884021" y="3836895"/>
            <a:ext cx="0" cy="2313548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3756F722-24E2-B009-07BD-C3606A5ED3E7}"/>
              </a:ext>
            </a:extLst>
          </p:cNvPr>
          <p:cNvCxnSpPr/>
          <p:nvPr/>
        </p:nvCxnSpPr>
        <p:spPr>
          <a:xfrm>
            <a:off x="6096486" y="3836895"/>
            <a:ext cx="0" cy="2313548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45587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88</Words>
  <Application>Microsoft Office PowerPoint</Application>
  <PresentationFormat>ワイド画面</PresentationFormat>
  <Paragraphs>29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9" baseType="lpstr">
      <vt:lpstr>游ゴシック</vt:lpstr>
      <vt:lpstr>Arial</vt:lpstr>
      <vt:lpstr>Wingdings</vt:lpstr>
      <vt:lpstr>Office テーマ</vt:lpstr>
      <vt:lpstr>Visually explaining 3D-CNN predictions for video classification  with an adaptive occlusion sensitivity analysis</vt:lpstr>
      <vt:lpstr>Additional qualitative results</vt:lpstr>
      <vt:lpstr>Class SkateBoarding results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Visually explaining 3D-CNN predictions for video classification  with an adaptive occlusion sensitivity analysis</dc:title>
  <dc:creator>Uchiyama Tomoki</dc:creator>
  <cp:lastModifiedBy>Uchiyama Tomoki</cp:lastModifiedBy>
  <cp:revision>4</cp:revision>
  <dcterms:created xsi:type="dcterms:W3CDTF">2022-07-14T04:36:47Z</dcterms:created>
  <dcterms:modified xsi:type="dcterms:W3CDTF">2022-07-14T06:36:36Z</dcterms:modified>
</cp:coreProperties>
</file>