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94" r:id="rId3"/>
    <p:sldId id="286" r:id="rId4"/>
    <p:sldId id="274" r:id="rId5"/>
    <p:sldId id="275" r:id="rId6"/>
    <p:sldId id="285" r:id="rId7"/>
    <p:sldId id="272" r:id="rId8"/>
    <p:sldId id="273" r:id="rId9"/>
    <p:sldId id="284" r:id="rId10"/>
    <p:sldId id="270" r:id="rId11"/>
    <p:sldId id="271" r:id="rId12"/>
    <p:sldId id="283" r:id="rId13"/>
    <p:sldId id="268" r:id="rId14"/>
    <p:sldId id="269" r:id="rId15"/>
    <p:sldId id="282" r:id="rId16"/>
    <p:sldId id="266" r:id="rId17"/>
    <p:sldId id="267" r:id="rId18"/>
    <p:sldId id="281" r:id="rId19"/>
    <p:sldId id="264" r:id="rId20"/>
    <p:sldId id="265" r:id="rId21"/>
    <p:sldId id="280" r:id="rId22"/>
    <p:sldId id="262" r:id="rId23"/>
    <p:sldId id="263" r:id="rId24"/>
    <p:sldId id="260" r:id="rId25"/>
    <p:sldId id="259" r:id="rId26"/>
    <p:sldId id="261" r:id="rId27"/>
    <p:sldId id="289" r:id="rId28"/>
    <p:sldId id="291" r:id="rId29"/>
    <p:sldId id="292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5050"/>
    <a:srgbClr val="AF7B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59" autoAdjust="0"/>
    <p:restoredTop sz="95320" autoAdjust="0"/>
  </p:normalViewPr>
  <p:slideViewPr>
    <p:cSldViewPr snapToGrid="0" showGuides="1">
      <p:cViewPr>
        <p:scale>
          <a:sx n="50" d="100"/>
          <a:sy n="50" d="100"/>
        </p:scale>
        <p:origin x="1728" y="8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54D79-DCF5-42DE-B311-0E2995714439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52B8E-4475-4EB1-8F15-78E4AED989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56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Previous work mainly focus on digging the only camouflaged pattern, which apparently ignore the crucial role of non-camouflaged pattern. Those preconception (or called selection-bias) will lead he trained model into ill-suited direction . In our work, we simultaneously collect the positive and negative samples to enhance the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generalization ability of model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52B8E-4475-4EB1-8F15-78E4AED989D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6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0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4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57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1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011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97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2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8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6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69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4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B62B5-1B92-4BA3-96E6-44B6172454C2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90942-9E25-4125-95A8-9F4BF7D562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82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pfan.net/Camouflage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535759CA-5DDC-45D4-9F23-9EF24D6F43FB}"/>
              </a:ext>
            </a:extLst>
          </p:cNvPr>
          <p:cNvSpPr txBox="1">
            <a:spLocks/>
          </p:cNvSpPr>
          <p:nvPr/>
        </p:nvSpPr>
        <p:spPr>
          <a:xfrm>
            <a:off x="-129612" y="267453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latin typeface="Arial Black" panose="020B0A04020102020204" pitchFamily="34" charset="0"/>
              </a:rPr>
              <a:t>Camouflaged Object </a:t>
            </a:r>
            <a:r>
              <a:rPr lang="en-US" altLang="zh-CN" sz="4400" dirty="0" smtClean="0">
                <a:latin typeface="Arial Black" panose="020B0A04020102020204" pitchFamily="34" charset="0"/>
              </a:rPr>
              <a:t>Detection</a:t>
            </a:r>
          </a:p>
          <a:p>
            <a:r>
              <a:rPr lang="en-US" altLang="zh-CN" sz="3200" i="1" dirty="0" smtClean="0">
                <a:latin typeface="Arial Black" panose="020B0A04020102020204" pitchFamily="34" charset="0"/>
              </a:rPr>
              <a:t>(Supplementary materials)</a:t>
            </a:r>
            <a:endParaRPr lang="en-US" altLang="zh-CN" sz="3200" i="1" dirty="0">
              <a:latin typeface="Arial Black" panose="020B0A04020102020204" pitchFamily="34" charset="0"/>
            </a:endParaRPr>
          </a:p>
          <a:p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Deng-Ping Fan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1,2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Ge-Peng Ji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Guolei Sun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Ming-Ming Cheng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Jianbing Shen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Ling Shao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>
              <a:lnSpc>
                <a:spcPts val="1920"/>
              </a:lnSpc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920"/>
              </a:lnSpc>
            </a:pP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Inception Institute of Artificial Intelligence, UAE  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CS, Nankai University, China</a:t>
            </a:r>
          </a:p>
          <a:p>
            <a:pPr>
              <a:lnSpc>
                <a:spcPts val="1920"/>
              </a:lnSpc>
            </a:pP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of Computer Science, Wuhan University, China  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 Zurich, Switzerland</a:t>
            </a:r>
          </a:p>
          <a:p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http://dpfan.net/Camouflage/</a:t>
            </a:r>
            <a:endParaRPr lang="en-US" altLang="zh-CN" sz="18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57371" y="6334043"/>
            <a:ext cx="673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IEEE </a:t>
            </a:r>
            <a:r>
              <a:rPr lang="en-US" altLang="zh-CN" i="1" dirty="0" smtClean="0">
                <a:solidFill>
                  <a:schemeClr val="bg1">
                    <a:lumMod val="50000"/>
                  </a:schemeClr>
                </a:solidFill>
              </a:rPr>
              <a:t>Conference </a:t>
            </a:r>
            <a:r>
              <a:rPr lang="en-US" altLang="zh-CN" i="1" dirty="0">
                <a:solidFill>
                  <a:schemeClr val="bg1">
                    <a:lumMod val="50000"/>
                  </a:schemeClr>
                </a:solidFill>
              </a:rPr>
              <a:t>on Computer Vision and Pattern Recognition</a:t>
            </a:r>
            <a:r>
              <a:rPr lang="en-US" altLang="zh-CN" i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2020</a:t>
            </a:r>
            <a:endParaRPr lang="zh-CN" alt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897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2"/>
    </mc:Choice>
    <mc:Fallback xmlns="">
      <p:transition spd="slow" advTm="1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407" y="204461"/>
            <a:ext cx="5504387" cy="64490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31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0"/>
    </mc:Choice>
    <mc:Fallback xmlns="">
      <p:transition spd="slow" advTm="11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946" y="111984"/>
            <a:ext cx="5662250" cy="663403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4" y="111983"/>
            <a:ext cx="5662250" cy="663403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B443B3F-9EC2-48F3-A224-318C41E1F985}"/>
              </a:ext>
            </a:extLst>
          </p:cNvPr>
          <p:cNvSpPr/>
          <p:nvPr/>
        </p:nvSpPr>
        <p:spPr>
          <a:xfrm>
            <a:off x="6309946" y="5928504"/>
            <a:ext cx="5662250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Cat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510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4"/>
    </mc:Choice>
    <mc:Fallback xmlns="">
      <p:transition spd="slow" advTm="258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4</a:t>
            </a:r>
            <a:r>
              <a:rPr lang="en-US" altLang="zh-CN" dirty="0" smtClean="0">
                <a:latin typeface="Arial Black" panose="020B0A04020102020204" pitchFamily="34" charset="0"/>
              </a:rPr>
              <a:t>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090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52"/>
    </mc:Choice>
    <mc:Fallback xmlns="">
      <p:transition advTm="155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71" y="494993"/>
            <a:ext cx="9697860" cy="586801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95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6"/>
    </mc:Choice>
    <mc:Fallback xmlns="">
      <p:transition spd="slow" advTm="10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478" y="1625494"/>
            <a:ext cx="5961186" cy="36070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" y="1625493"/>
            <a:ext cx="5961186" cy="360701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3224FE-D26C-4D7B-97A7-2C9C46386CAC}"/>
              </a:ext>
            </a:extLst>
          </p:cNvPr>
          <p:cNvSpPr/>
          <p:nvPr/>
        </p:nvSpPr>
        <p:spPr>
          <a:xfrm>
            <a:off x="6160478" y="4387938"/>
            <a:ext cx="596118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Spider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18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9"/>
    </mc:Choice>
    <mc:Fallback xmlns="">
      <p:transition spd="slow" advTm="236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5</a:t>
            </a:r>
            <a:r>
              <a:rPr lang="en-US" altLang="zh-CN" dirty="0" smtClean="0">
                <a:latin typeface="Arial Black" panose="020B0A04020102020204" pitchFamily="34" charset="0"/>
              </a:rPr>
              <a:t>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94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882"/>
    </mc:Choice>
    <mc:Fallback xmlns="">
      <p:transition advTm="188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190" y="204461"/>
            <a:ext cx="8122821" cy="64490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8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7"/>
    </mc:Choice>
    <mc:Fallback xmlns="">
      <p:transition spd="slow" advTm="109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38" y="1055077"/>
            <a:ext cx="5980066" cy="4747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" y="1055075"/>
            <a:ext cx="5980070" cy="474784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3224FE-D26C-4D7B-97A7-2C9C46386CAC}"/>
              </a:ext>
            </a:extLst>
          </p:cNvPr>
          <p:cNvSpPr/>
          <p:nvPr/>
        </p:nvSpPr>
        <p:spPr>
          <a:xfrm>
            <a:off x="6160478" y="4954468"/>
            <a:ext cx="597062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Pygmy Seahorse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55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7"/>
    </mc:Choice>
    <mc:Fallback xmlns="">
      <p:transition spd="slow" advTm="2127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6</a:t>
            </a:r>
            <a:r>
              <a:rPr lang="en-US" altLang="zh-CN" dirty="0" smtClean="0">
                <a:latin typeface="Arial Black" panose="020B0A04020102020204" pitchFamily="34" charset="0"/>
              </a:rPr>
              <a:t>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006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842"/>
    </mc:Choice>
    <mc:Fallback xmlns="">
      <p:transition advTm="1842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71" y="204461"/>
            <a:ext cx="9697860" cy="64490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7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3"/>
    </mc:Choice>
    <mc:Fallback xmlns="">
      <p:transition spd="slow" advTm="11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53F1D8-6694-48D1-9CB5-41B5D40178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33650"/>
            <a:ext cx="12192000" cy="1790700"/>
          </a:xfrm>
        </p:spPr>
        <p:txBody>
          <a:bodyPr>
            <a:noAutofit/>
          </a:bodyPr>
          <a:lstStyle/>
          <a:p>
            <a:r>
              <a:rPr lang="en-US" altLang="zh-CN" sz="4400" dirty="0">
                <a:latin typeface="Arial Black" panose="020B0A04020102020204" pitchFamily="34" charset="0"/>
              </a:rPr>
              <a:t>This Puzzle Has </a:t>
            </a:r>
            <a:r>
              <a:rPr lang="en-US" altLang="zh-CN" sz="4400" dirty="0" smtClean="0">
                <a:latin typeface="Arial Black" panose="020B0A04020102020204" pitchFamily="34" charset="0"/>
              </a:rPr>
              <a:t>8 Images, Each of Which </a:t>
            </a:r>
            <a:r>
              <a:rPr lang="en-US" altLang="zh-CN" sz="4400" dirty="0">
                <a:latin typeface="Arial Black" panose="020B0A04020102020204" pitchFamily="34" charset="0"/>
              </a:rPr>
              <a:t>Have </a:t>
            </a:r>
            <a:r>
              <a:rPr lang="en-US" altLang="zh-CN" sz="4400" dirty="0" smtClean="0">
                <a:latin typeface="Arial Black" panose="020B0A04020102020204" pitchFamily="34" charset="0"/>
              </a:rPr>
              <a:t>≥1 </a:t>
            </a:r>
            <a:r>
              <a:rPr lang="en-US" altLang="zh-CN" sz="4400" dirty="0">
                <a:latin typeface="Arial Black" panose="020B0A04020102020204" pitchFamily="34" charset="0"/>
              </a:rPr>
              <a:t>Camouflaged Animal.</a:t>
            </a:r>
            <a:endParaRPr lang="zh-CN" altLang="en-US" sz="44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471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5"/>
    </mc:Choice>
    <mc:Fallback xmlns="">
      <p:transition spd="slow" advTm="2335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478" y="1446906"/>
            <a:ext cx="5961186" cy="39641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" y="1446905"/>
            <a:ext cx="5961186" cy="396418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03224FE-D26C-4D7B-97A7-2C9C46386CAC}"/>
              </a:ext>
            </a:extLst>
          </p:cNvPr>
          <p:cNvSpPr/>
          <p:nvPr/>
        </p:nvSpPr>
        <p:spPr>
          <a:xfrm>
            <a:off x="6160478" y="4546965"/>
            <a:ext cx="596118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Deer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33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9"/>
    </mc:Choice>
    <mc:Fallback xmlns="">
      <p:transition spd="slow" advTm="2159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</a:t>
            </a:r>
            <a:r>
              <a:rPr lang="en-US" altLang="zh-CN" dirty="0" smtClean="0">
                <a:latin typeface="Arial Black" panose="020B0A04020102020204" pitchFamily="34" charset="0"/>
              </a:rPr>
              <a:t>7/8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828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870"/>
    </mc:Choice>
    <mc:Fallback xmlns="">
      <p:transition advTm="187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71" y="204272"/>
            <a:ext cx="9697860" cy="644945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8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2"/>
    </mc:Choice>
    <mc:Fallback xmlns="">
      <p:transition spd="slow" advTm="11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478" y="1446789"/>
            <a:ext cx="5961186" cy="396442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" y="1446789"/>
            <a:ext cx="5961186" cy="396442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61DA73A-B8E2-4359-A8A7-0E39FD0B9556}"/>
              </a:ext>
            </a:extLst>
          </p:cNvPr>
          <p:cNvSpPr/>
          <p:nvPr/>
        </p:nvSpPr>
        <p:spPr>
          <a:xfrm>
            <a:off x="6160478" y="4537026"/>
            <a:ext cx="596118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Deer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35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7"/>
    </mc:Choice>
    <mc:Fallback xmlns="">
      <p:transition spd="slow" advTm="2727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8</a:t>
            </a:r>
            <a:r>
              <a:rPr lang="en-US" altLang="zh-CN" dirty="0" smtClean="0">
                <a:latin typeface="Arial Black" panose="020B0A04020102020204" pitchFamily="34" charset="0"/>
              </a:rPr>
              <a:t>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407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961"/>
    </mc:Choice>
    <mc:Fallback xmlns="">
      <p:transition advTm="196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71" y="90626"/>
            <a:ext cx="9697860" cy="667674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68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2"/>
    </mc:Choice>
    <mc:Fallback xmlns="">
      <p:transition spd="slow" advTm="11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646" y="1294268"/>
            <a:ext cx="5917796" cy="407426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7BB5159-022C-45EE-AABD-D17E19473E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7" y="1294268"/>
            <a:ext cx="5917796" cy="407426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D68345D-A46A-4D78-9316-ED6D7E02EC60}"/>
              </a:ext>
            </a:extLst>
          </p:cNvPr>
          <p:cNvSpPr/>
          <p:nvPr/>
        </p:nvSpPr>
        <p:spPr>
          <a:xfrm>
            <a:off x="6195646" y="4496315"/>
            <a:ext cx="591779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Stick Insect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177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4"/>
    </mc:Choice>
    <mc:Fallback xmlns="">
      <p:transition spd="slow" advTm="283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082800"/>
            <a:ext cx="12192000" cy="219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Bonus Here!</a:t>
            </a:r>
            <a:endParaRPr lang="zh-CN" altLang="en-US" dirty="0">
              <a:latin typeface="Arial Black" panose="020B0A04020102020204" pitchFamily="34" charset="0"/>
            </a:endParaRPr>
          </a:p>
          <a:p>
            <a:pPr algn="ctr"/>
            <a:endParaRPr lang="en-US" altLang="zh-CN" dirty="0" smtClean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 smtClean="0">
                <a:latin typeface="Arial Black" panose="020B0A04020102020204" pitchFamily="34" charset="0"/>
              </a:rPr>
              <a:t>Find </a:t>
            </a:r>
            <a:r>
              <a:rPr lang="en-US" altLang="zh-CN" dirty="0">
                <a:latin typeface="Arial Black" panose="020B0A04020102020204" pitchFamily="34" charset="0"/>
              </a:rPr>
              <a:t>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213601" y="4314092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7928709" y="4314091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8643817" y="4314090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星形: 五角 6">
            <a:extLst>
              <a:ext uri="{FF2B5EF4-FFF2-40B4-BE49-F238E27FC236}">
                <a16:creationId xmlns:a16="http://schemas.microsoft.com/office/drawing/2014/main" id="{3325E629-EEE9-4B47-A5AA-15A2B4FCADB6}"/>
              </a:ext>
            </a:extLst>
          </p:cNvPr>
          <p:cNvSpPr/>
          <p:nvPr/>
        </p:nvSpPr>
        <p:spPr>
          <a:xfrm>
            <a:off x="9358925" y="4314089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81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836"/>
    </mc:Choice>
    <mc:Fallback xmlns="">
      <p:transition advTm="1836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8275C47-90FD-49C2-9D65-A1CB2108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242" y="132080"/>
            <a:ext cx="8796716" cy="659384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144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4"/>
    </mc:Choice>
    <mc:Fallback xmlns="">
      <p:transition spd="slow" advTm="11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377348"/>
            <a:ext cx="12192000" cy="219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dirty="0">
              <a:latin typeface="Arial Black" panose="020B0A040201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0D43DF1-09A6-4971-B5CA-6974BE0276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41" y="782228"/>
            <a:ext cx="5787670" cy="433832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B8897DF-F1C6-49F0-9E85-34B43652ECFD}"/>
              </a:ext>
            </a:extLst>
          </p:cNvPr>
          <p:cNvSpPr/>
          <p:nvPr/>
        </p:nvSpPr>
        <p:spPr>
          <a:xfrm>
            <a:off x="186341" y="5360788"/>
            <a:ext cx="11819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Previous works mainly focuses on digging out the only camouflaged pattern, which apparently ignores the crucial role of non-camouflaged pattern. Those preconceptions (or called </a:t>
            </a:r>
            <a:r>
              <a:rPr lang="en-US" altLang="zh-CN" i="1" dirty="0">
                <a:solidFill>
                  <a:srgbClr val="0000FF"/>
                </a:solidFill>
              </a:rPr>
              <a:t>data selection-bias</a:t>
            </a:r>
            <a:r>
              <a:rPr lang="en-US" altLang="zh-CN" dirty="0"/>
              <a:t>) will lead the trained model into ill-suited direction. In our </a:t>
            </a:r>
            <a:r>
              <a:rPr lang="en-US" altLang="zh-CN" b="1" dirty="0"/>
              <a:t>COD10K</a:t>
            </a:r>
            <a:r>
              <a:rPr lang="en-US" altLang="zh-CN" dirty="0"/>
              <a:t>, we simultaneously collect the </a:t>
            </a:r>
            <a:r>
              <a:rPr lang="en-US" altLang="zh-CN" i="1" dirty="0">
                <a:solidFill>
                  <a:srgbClr val="FF0000"/>
                </a:solidFill>
              </a:rPr>
              <a:t>positive</a:t>
            </a:r>
            <a:r>
              <a:rPr lang="en-US" altLang="zh-CN" dirty="0"/>
              <a:t> and </a:t>
            </a:r>
            <a:r>
              <a:rPr lang="en-US" altLang="zh-CN" i="1" dirty="0">
                <a:solidFill>
                  <a:srgbClr val="FF0000"/>
                </a:solidFill>
              </a:rPr>
              <a:t>negative</a:t>
            </a:r>
            <a:r>
              <a:rPr lang="en-US" altLang="zh-CN" dirty="0"/>
              <a:t> samples to enhance the generalization ability of model.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150620-8E1E-4A73-A152-C815F450A3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91" y="782228"/>
            <a:ext cx="5787670" cy="433832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DAF7D33-0A05-4849-8446-F2678AA3FC43}"/>
              </a:ext>
            </a:extLst>
          </p:cNvPr>
          <p:cNvSpPr/>
          <p:nvPr/>
        </p:nvSpPr>
        <p:spPr>
          <a:xfrm>
            <a:off x="6217991" y="4223371"/>
            <a:ext cx="5787668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rial Black" panose="020B0A04020102020204" pitchFamily="34" charset="0"/>
              </a:rPr>
              <a:t>No Camouflaged Animal Here</a:t>
            </a:r>
            <a:endParaRPr lang="zh-CN" altLang="en-US" sz="24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1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318"/>
    </mc:Choice>
    <mc:Fallback xmlns="">
      <p:transition advTm="3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</a:t>
            </a:r>
            <a:r>
              <a:rPr lang="en-US" altLang="zh-CN" dirty="0" smtClean="0">
                <a:latin typeface="Arial Black" panose="020B0A04020102020204" pitchFamily="34" charset="0"/>
              </a:rPr>
              <a:t>1/8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27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314"/>
    </mc:Choice>
    <mc:Fallback xmlns="">
      <p:transition advTm="231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155" y="204461"/>
            <a:ext cx="9668892" cy="644907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23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8"/>
    </mc:Choice>
    <mc:Fallback xmlns="">
      <p:transition spd="slow" advTm="11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381" y="1446906"/>
            <a:ext cx="5943379" cy="39641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" y="1446905"/>
            <a:ext cx="5943379" cy="396418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B443B3F-9EC2-48F3-A224-318C41E1F985}"/>
              </a:ext>
            </a:extLst>
          </p:cNvPr>
          <p:cNvSpPr/>
          <p:nvPr/>
        </p:nvSpPr>
        <p:spPr>
          <a:xfrm>
            <a:off x="6169381" y="4595707"/>
            <a:ext cx="596118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Stick Insect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6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0"/>
    </mc:Choice>
    <mc:Fallback xmlns="">
      <p:transition spd="slow" advTm="224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</a:t>
            </a:r>
            <a:r>
              <a:rPr lang="en-US" altLang="zh-CN" dirty="0" smtClean="0">
                <a:latin typeface="Arial Black" panose="020B0A04020102020204" pitchFamily="34" charset="0"/>
              </a:rPr>
              <a:t>2/8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866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786"/>
    </mc:Choice>
    <mc:Fallback xmlns="">
      <p:transition advTm="178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7C74CE70-F113-4909-8227-AECCEF9FE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217" y="204461"/>
            <a:ext cx="8598768" cy="644907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F42368B-4CC9-4F68-B82F-699D724A3D2A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55EA55-200A-4615-95EB-6BA627F1DD01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A60E66-CDA4-4066-A7CC-A2A2383E568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07BAF7-4E2C-4881-8544-6A69ECFFF52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79ABED-8402-4E12-91A7-C0D447B29C0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5AA619-22EB-40A7-AE23-030BF407C4B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8B0160-8C22-4E4B-B306-4B5BA2499422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C9A5644-261C-40CB-BABD-5EFFB1F3145B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DC646A-6C61-4E59-BBDF-D567A5C76DE6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4A1F2BD-CE02-4B1C-BFAF-9F8C13128B9F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BF50C7-1A18-43DA-9D51-AFF73F78B433}"/>
              </a:ext>
            </a:extLst>
          </p:cNvPr>
          <p:cNvSpPr txBox="1"/>
          <p:nvPr/>
        </p:nvSpPr>
        <p:spPr>
          <a:xfrm>
            <a:off x="0" y="0"/>
            <a:ext cx="1451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sz="8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05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0"/>
    </mc:Choice>
    <mc:Fallback xmlns="">
      <p:transition spd="slow" advTm="115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8AD05B-746D-49E0-BD6B-6528D6D2D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478" y="1193555"/>
            <a:ext cx="5961186" cy="44708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1155DB6-DDCA-43DB-9757-E8658600F9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" y="1193555"/>
            <a:ext cx="5961184" cy="447088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29F636-1C89-487B-B79D-77352B41D915}"/>
              </a:ext>
            </a:extLst>
          </p:cNvPr>
          <p:cNvSpPr/>
          <p:nvPr/>
        </p:nvSpPr>
        <p:spPr>
          <a:xfrm>
            <a:off x="6160478" y="4814368"/>
            <a:ext cx="5961186" cy="706055"/>
          </a:xfrm>
          <a:prstGeom prst="rect">
            <a:avLst/>
          </a:prstGeom>
          <a:solidFill>
            <a:srgbClr val="AF7B2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Arial Black" panose="020B0A04020102020204" pitchFamily="34" charset="0"/>
              </a:rPr>
              <a:t>Spider</a:t>
            </a:r>
            <a:endParaRPr lang="zh-CN" altLang="en-US" sz="3000" dirty="0"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767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9"/>
    </mc:Choice>
    <mc:Fallback xmlns="">
      <p:transition spd="slow" advTm="2589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8F7CB6C-30FC-4654-84CB-8A10D5965F6A}"/>
              </a:ext>
            </a:extLst>
          </p:cNvPr>
          <p:cNvSpPr txBox="1">
            <a:spLocks/>
          </p:cNvSpPr>
          <p:nvPr/>
        </p:nvSpPr>
        <p:spPr>
          <a:xfrm>
            <a:off x="0" y="2491151"/>
            <a:ext cx="12192000" cy="179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Number </a:t>
            </a:r>
            <a:r>
              <a:rPr lang="en-US" altLang="zh-CN" dirty="0" smtClean="0">
                <a:latin typeface="Arial Black" panose="020B0A04020102020204" pitchFamily="34" charset="0"/>
              </a:rPr>
              <a:t>3/8</a:t>
            </a:r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pPr algn="ctr"/>
            <a:r>
              <a:rPr lang="en-US" altLang="zh-CN" dirty="0">
                <a:latin typeface="Arial Black" panose="020B0A04020102020204" pitchFamily="34" charset="0"/>
              </a:rPr>
              <a:t>Find The Camouflaged Animal</a:t>
            </a:r>
          </a:p>
          <a:p>
            <a:pPr algn="ctr"/>
            <a:endParaRPr lang="en-US" altLang="zh-CN" dirty="0">
              <a:latin typeface="Arial Black" panose="020B0A04020102020204" pitchFamily="34" charset="0"/>
            </a:endParaRPr>
          </a:p>
          <a:p>
            <a:r>
              <a:rPr lang="en-US" altLang="zh-CN" dirty="0">
                <a:latin typeface="Arial Black" panose="020B0A04020102020204" pitchFamily="34" charset="0"/>
              </a:rPr>
              <a:t>              Difficulty Level: 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星形: 五角 2">
            <a:extLst>
              <a:ext uri="{FF2B5EF4-FFF2-40B4-BE49-F238E27FC236}">
                <a16:creationId xmlns:a16="http://schemas.microsoft.com/office/drawing/2014/main" id="{759312C9-A452-4057-851B-E72793C6B22B}"/>
              </a:ext>
            </a:extLst>
          </p:cNvPr>
          <p:cNvSpPr/>
          <p:nvPr/>
        </p:nvSpPr>
        <p:spPr>
          <a:xfrm>
            <a:off x="7772401" y="4185137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9B77244-4C69-45C8-8340-8A7A4A7C6E7D}"/>
              </a:ext>
            </a:extLst>
          </p:cNvPr>
          <p:cNvSpPr/>
          <p:nvPr/>
        </p:nvSpPr>
        <p:spPr>
          <a:xfrm>
            <a:off x="8487509" y="4185136"/>
            <a:ext cx="615461" cy="615461"/>
          </a:xfrm>
          <a:prstGeom prst="star5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D148A3AC-9B38-4196-9809-6CF0134B1976}"/>
              </a:ext>
            </a:extLst>
          </p:cNvPr>
          <p:cNvSpPr/>
          <p:nvPr/>
        </p:nvSpPr>
        <p:spPr>
          <a:xfrm>
            <a:off x="9202617" y="4185135"/>
            <a:ext cx="615461" cy="615461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827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769"/>
    </mc:Choice>
    <mc:Fallback xmlns="">
      <p:transition advTm="176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</TotalTime>
  <Words>397</Words>
  <Application>Microsoft Office PowerPoint</Application>
  <PresentationFormat>宽屏</PresentationFormat>
  <Paragraphs>168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等线</vt:lpstr>
      <vt:lpstr>等线 Light</vt:lpstr>
      <vt:lpstr>微软雅黑</vt:lpstr>
      <vt:lpstr>Arial</vt:lpstr>
      <vt:lpstr>Arial Black</vt:lpstr>
      <vt:lpstr>Calibri</vt:lpstr>
      <vt:lpstr>Calibri Light</vt:lpstr>
      <vt:lpstr>Times New Roman</vt:lpstr>
      <vt:lpstr>Office 主题​​</vt:lpstr>
      <vt:lpstr>PowerPoint 演示文稿</vt:lpstr>
      <vt:lpstr>This Puzzle Has 8 Images, Each of Which Have ≥1 Camouflaged Animal.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puzzle has 10 images all of which have one camouflaged animal.</dc:title>
  <dc:creator>季 葛鹏</dc:creator>
  <cp:lastModifiedBy>Deng-Ping Fan</cp:lastModifiedBy>
  <cp:revision>64</cp:revision>
  <dcterms:created xsi:type="dcterms:W3CDTF">2019-09-19T07:50:43Z</dcterms:created>
  <dcterms:modified xsi:type="dcterms:W3CDTF">2020-03-26T07:01:58Z</dcterms:modified>
</cp:coreProperties>
</file>