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61" r:id="rId4"/>
    <p:sldId id="267" r:id="rId5"/>
    <p:sldId id="260" r:id="rId6"/>
    <p:sldId id="259" r:id="rId7"/>
    <p:sldId id="262" r:id="rId8"/>
    <p:sldId id="264" r:id="rId9"/>
    <p:sldId id="268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D8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4"/>
    <p:restoredTop sz="94638"/>
  </p:normalViewPr>
  <p:slideViewPr>
    <p:cSldViewPr snapToGrid="0" snapToObjects="1">
      <p:cViewPr varScale="1">
        <p:scale>
          <a:sx n="118" d="100"/>
          <a:sy n="118" d="100"/>
        </p:scale>
        <p:origin x="1336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605AE9-4043-354C-B5FA-D7FBEAC233AD}" type="datetimeFigureOut">
              <a:rPr lang="en-US" smtClean="0"/>
              <a:t>4/14/15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D77CB2-DA9F-5447-B2C8-C441BCE0F1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412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Single-pixel</a:t>
            </a:r>
            <a:r>
              <a:rPr lang="en-US" baseline="0" dirty="0" smtClean="0"/>
              <a:t> camera: high temporal resolution, low spatial resolution</a:t>
            </a:r>
          </a:p>
          <a:p>
            <a:r>
              <a:rPr lang="en-US" baseline="0" dirty="0" smtClean="0"/>
              <a:t>Focal-plane array: moderate temporal and spatial resolution</a:t>
            </a:r>
          </a:p>
          <a:p>
            <a:r>
              <a:rPr lang="en-US" baseline="0" dirty="0" smtClean="0"/>
              <a:t>Direct sensing: low temporal resolution, high spatial resolution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D77CB2-DA9F-5447-B2C8-C441BCE0F1A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9142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83853-66E0-8F40-A060-32FF6A377A25}" type="datetimeFigureOut">
              <a:rPr lang="en-US" smtClean="0"/>
              <a:t>4/14/15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6FCD7-7043-8944-B32C-46A869D8F5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7843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83853-66E0-8F40-A060-32FF6A377A25}" type="datetimeFigureOut">
              <a:rPr lang="en-US" smtClean="0"/>
              <a:t>4/14/15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6FCD7-7043-8944-B32C-46A869D8F5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1201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83853-66E0-8F40-A060-32FF6A377A25}" type="datetimeFigureOut">
              <a:rPr lang="en-US" smtClean="0"/>
              <a:t>4/14/15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6FCD7-7043-8944-B32C-46A869D8F5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381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83853-66E0-8F40-A060-32FF6A377A25}" type="datetimeFigureOut">
              <a:rPr lang="en-US" smtClean="0"/>
              <a:t>4/14/15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6FCD7-7043-8944-B32C-46A869D8F5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7542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83853-66E0-8F40-A060-32FF6A377A25}" type="datetimeFigureOut">
              <a:rPr lang="en-US" smtClean="0"/>
              <a:t>4/14/15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6FCD7-7043-8944-B32C-46A869D8F5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660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83853-66E0-8F40-A060-32FF6A377A25}" type="datetimeFigureOut">
              <a:rPr lang="en-US" smtClean="0"/>
              <a:t>4/14/15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6FCD7-7043-8944-B32C-46A869D8F5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8565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83853-66E0-8F40-A060-32FF6A377A25}" type="datetimeFigureOut">
              <a:rPr lang="en-US" smtClean="0"/>
              <a:t>4/14/15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6FCD7-7043-8944-B32C-46A869D8F5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4809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83853-66E0-8F40-A060-32FF6A377A25}" type="datetimeFigureOut">
              <a:rPr lang="en-US" smtClean="0"/>
              <a:t>4/14/15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6FCD7-7043-8944-B32C-46A869D8F5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8340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83853-66E0-8F40-A060-32FF6A377A25}" type="datetimeFigureOut">
              <a:rPr lang="en-US" smtClean="0"/>
              <a:t>4/14/15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6FCD7-7043-8944-B32C-46A869D8F5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2985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83853-66E0-8F40-A060-32FF6A377A25}" type="datetimeFigureOut">
              <a:rPr lang="en-US" smtClean="0"/>
              <a:t>4/14/15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6FCD7-7043-8944-B32C-46A869D8F5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7586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83853-66E0-8F40-A060-32FF6A377A25}" type="datetimeFigureOut">
              <a:rPr lang="en-US" smtClean="0"/>
              <a:t>4/14/15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6FCD7-7043-8944-B32C-46A869D8F5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581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69942"/>
            <a:ext cx="8229600" cy="48562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783853-66E0-8F40-A060-32FF6A377A25}" type="datetimeFigureOut">
              <a:rPr lang="en-US" smtClean="0"/>
              <a:t>4/14/15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86FCD7-7043-8944-B32C-46A869D8F5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487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1" Type="http://schemas.microsoft.com/office/2007/relationships/media" Target="../media/media2.mp4"/><Relationship Id="rId2" Type="http://schemas.openxmlformats.org/officeDocument/2006/relationships/video" Target="../media/media2.mp4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65211"/>
            <a:ext cx="7772400" cy="2135239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" charset="0"/>
                <a:ea typeface="Times" charset="0"/>
                <a:cs typeface="Times" charset="0"/>
              </a:rPr>
              <a:t>FPA-CS: Focal plane array-based compressive imaging for </a:t>
            </a:r>
            <a:br>
              <a:rPr lang="en-US" dirty="0" smtClean="0">
                <a:latin typeface="Times" charset="0"/>
                <a:ea typeface="Times" charset="0"/>
                <a:cs typeface="Times" charset="0"/>
              </a:rPr>
            </a:br>
            <a:r>
              <a:rPr lang="en-US" dirty="0" smtClean="0">
                <a:latin typeface="Times" charset="0"/>
                <a:ea typeface="Times" charset="0"/>
                <a:cs typeface="Times" charset="0"/>
              </a:rPr>
              <a:t>short-wave infrared</a:t>
            </a:r>
            <a:endParaRPr lang="en-US" dirty="0">
              <a:latin typeface="Times" charset="0"/>
              <a:ea typeface="Times" charset="0"/>
              <a:cs typeface="Times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latin typeface="Times" charset="0"/>
                <a:ea typeface="Times" charset="0"/>
                <a:cs typeface="Times" charset="0"/>
              </a:rPr>
              <a:t>Supplementary material</a:t>
            </a:r>
            <a:endParaRPr lang="en-US" dirty="0">
              <a:latin typeface="Times" charset="0"/>
              <a:ea typeface="Times" charset="0"/>
              <a:cs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09734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" charset="0"/>
                <a:ea typeface="Times" charset="0"/>
                <a:cs typeface="Times" charset="0"/>
              </a:rPr>
              <a:t>Overview</a:t>
            </a:r>
            <a:endParaRPr lang="en-US" dirty="0">
              <a:latin typeface="Times" charset="0"/>
              <a:ea typeface="Times" charset="0"/>
              <a:cs typeface="Times" charset="0"/>
            </a:endParaRPr>
          </a:p>
        </p:txBody>
      </p:sp>
      <p:pic>
        <p:nvPicPr>
          <p:cNvPr id="40" name="Picture 39" descr="BlockDiagramReduced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3000"/>
            <a:ext cx="9144000" cy="5170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470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" charset="0"/>
                <a:ea typeface="Times" charset="0"/>
                <a:cs typeface="Times" charset="0"/>
              </a:rPr>
              <a:t>Motivation</a:t>
            </a:r>
            <a:endParaRPr lang="en-US" dirty="0">
              <a:latin typeface="Times" charset="0"/>
              <a:ea typeface="Times" charset="0"/>
              <a:cs typeface="Times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2754836" y="1180749"/>
            <a:ext cx="3634328" cy="2975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dirty="0">
                <a:latin typeface="Times" charset="0"/>
                <a:ea typeface="Times" charset="0"/>
                <a:cs typeface="Times" charset="0"/>
              </a:rPr>
              <a:t>high-res SWIR </a:t>
            </a:r>
            <a:r>
              <a:rPr lang="en-US" dirty="0" smtClean="0">
                <a:latin typeface="Times" charset="0"/>
                <a:ea typeface="Times" charset="0"/>
                <a:cs typeface="Times" charset="0"/>
              </a:rPr>
              <a:t>sensors are expensive</a:t>
            </a:r>
            <a:endParaRPr lang="en-US" dirty="0">
              <a:latin typeface="Times" charset="0"/>
              <a:ea typeface="Times" charset="0"/>
              <a:cs typeface="Times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-6743" y="1963097"/>
            <a:ext cx="9074543" cy="4238722"/>
            <a:chOff x="-15467" y="304800"/>
            <a:chExt cx="10835867" cy="5061437"/>
          </a:xfrm>
        </p:grpSpPr>
        <p:cxnSp>
          <p:nvCxnSpPr>
            <p:cNvPr id="7" name="Straight Arrow Connector 6"/>
            <p:cNvCxnSpPr/>
            <p:nvPr/>
          </p:nvCxnSpPr>
          <p:spPr>
            <a:xfrm>
              <a:off x="750334" y="4548187"/>
              <a:ext cx="4572000" cy="2381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8" name="Straight Arrow Connector 7"/>
            <p:cNvCxnSpPr/>
            <p:nvPr/>
          </p:nvCxnSpPr>
          <p:spPr>
            <a:xfrm flipV="1">
              <a:off x="750334" y="304800"/>
              <a:ext cx="0" cy="426720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>
            <a:xfrm rot="16200000">
              <a:off x="-1605382" y="2063420"/>
              <a:ext cx="3657600" cy="477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latin typeface="Times" charset="0"/>
                  <a:ea typeface="Times" charset="0"/>
                  <a:cs typeface="Times" charset="0"/>
                </a:rPr>
                <a:t>Temporal Resolution</a:t>
              </a:r>
              <a:endParaRPr lang="en-US" sz="2000" b="1" dirty="0">
                <a:latin typeface="Times" charset="0"/>
                <a:ea typeface="Times" charset="0"/>
                <a:cs typeface="Times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902734" y="4888468"/>
              <a:ext cx="3657600" cy="477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latin typeface="Times" charset="0"/>
                  <a:ea typeface="Times" charset="0"/>
                  <a:cs typeface="Times" charset="0"/>
                </a:rPr>
                <a:t>Spatial Resolution</a:t>
              </a:r>
              <a:endParaRPr lang="en-US" sz="2000" b="1" dirty="0">
                <a:latin typeface="Times" charset="0"/>
                <a:ea typeface="Times" charset="0"/>
                <a:cs typeface="Times" charset="0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978934" y="819217"/>
              <a:ext cx="152400" cy="152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imes" charset="0"/>
                <a:ea typeface="Times" charset="0"/>
                <a:cs typeface="Times" charset="0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4317447" y="3581400"/>
              <a:ext cx="152400" cy="15240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imes" charset="0"/>
                <a:ea typeface="Times" charset="0"/>
                <a:cs typeface="Times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950734" y="3124200"/>
              <a:ext cx="914400" cy="4410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latin typeface="Times" charset="0"/>
                  <a:ea typeface="Times" charset="0"/>
                  <a:cs typeface="Times" charset="0"/>
                </a:rPr>
                <a:t>DMD</a:t>
              </a:r>
              <a:endParaRPr lang="en-US" dirty="0">
                <a:latin typeface="Times" charset="0"/>
                <a:ea typeface="Times" charset="0"/>
                <a:cs typeface="Times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131334" y="533401"/>
              <a:ext cx="1866900" cy="7717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Times" charset="0"/>
                  <a:ea typeface="Times" charset="0"/>
                  <a:cs typeface="Times" charset="0"/>
                </a:rPr>
                <a:t>Photo-diode</a:t>
              </a:r>
            </a:p>
            <a:p>
              <a:r>
                <a:rPr lang="en-US" b="1" dirty="0" smtClean="0">
                  <a:latin typeface="Times" charset="0"/>
                  <a:ea typeface="Times" charset="0"/>
                  <a:cs typeface="Times" charset="0"/>
                </a:rPr>
                <a:t>$1K</a:t>
              </a:r>
              <a:endParaRPr lang="en-US" b="1" dirty="0">
                <a:latin typeface="Times" charset="0"/>
                <a:ea typeface="Times" charset="0"/>
                <a:cs typeface="Times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 rot="16200000">
              <a:off x="-153021" y="718101"/>
              <a:ext cx="1230866" cy="404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latin typeface="Times" charset="0"/>
                  <a:ea typeface="Times" charset="0"/>
                  <a:cs typeface="Times" charset="0"/>
                </a:rPr>
                <a:t>100 kHz</a:t>
              </a:r>
              <a:endParaRPr lang="en-US" sz="1600" dirty="0">
                <a:latin typeface="Times" charset="0"/>
                <a:ea typeface="Times" charset="0"/>
                <a:cs typeface="Times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 rot="16200000">
              <a:off x="-8257" y="3470856"/>
              <a:ext cx="1002266" cy="404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latin typeface="Times" charset="0"/>
                  <a:ea typeface="Times" charset="0"/>
                  <a:cs typeface="Times" charset="0"/>
                </a:rPr>
                <a:t>4 kHz</a:t>
              </a:r>
              <a:endParaRPr lang="en-US" sz="1600" dirty="0">
                <a:latin typeface="Times" charset="0"/>
                <a:ea typeface="Times" charset="0"/>
                <a:cs typeface="Times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80814" y="4572000"/>
              <a:ext cx="666986" cy="404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latin typeface="Times" charset="0"/>
                  <a:ea typeface="Times" charset="0"/>
                  <a:cs typeface="Times" charset="0"/>
                </a:rPr>
                <a:t>1x1</a:t>
              </a:r>
              <a:endParaRPr lang="en-US" sz="1600" dirty="0">
                <a:latin typeface="Times" charset="0"/>
                <a:ea typeface="Times" charset="0"/>
                <a:cs typeface="Times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359933" y="4572000"/>
              <a:ext cx="944207" cy="404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latin typeface="Times" charset="0"/>
                  <a:ea typeface="Times" charset="0"/>
                  <a:cs typeface="Times" charset="0"/>
                </a:rPr>
                <a:t>64x64</a:t>
              </a:r>
              <a:endParaRPr lang="en-US" sz="1600" dirty="0">
                <a:latin typeface="Times" charset="0"/>
                <a:ea typeface="Times" charset="0"/>
                <a:cs typeface="Times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722134" y="4572000"/>
              <a:ext cx="1535666" cy="404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latin typeface="Times" charset="0"/>
                  <a:ea typeface="Times" charset="0"/>
                  <a:cs typeface="Times" charset="0"/>
                </a:rPr>
                <a:t>1024x1024</a:t>
              </a:r>
              <a:endParaRPr lang="en-US" sz="1600" dirty="0">
                <a:latin typeface="Times" charset="0"/>
                <a:ea typeface="Times" charset="0"/>
                <a:cs typeface="Times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426734" y="4572000"/>
              <a:ext cx="1219200" cy="404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latin typeface="Times" charset="0"/>
                  <a:ea typeface="Times" charset="0"/>
                  <a:cs typeface="Times" charset="0"/>
                </a:rPr>
                <a:t>256x256</a:t>
              </a:r>
              <a:endParaRPr lang="en-US" sz="1600" dirty="0">
                <a:latin typeface="Times" charset="0"/>
                <a:ea typeface="Times" charset="0"/>
                <a:cs typeface="Times" charset="0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1664734" y="3581400"/>
              <a:ext cx="152400" cy="152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imes" charset="0"/>
                <a:ea typeface="Times" charset="0"/>
                <a:cs typeface="Times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796702" y="2553830"/>
              <a:ext cx="1828800" cy="1102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latin typeface="Times" charset="0"/>
                  <a:ea typeface="Times" charset="0"/>
                  <a:cs typeface="Times" charset="0"/>
                </a:rPr>
                <a:t>Hamamatsu</a:t>
              </a:r>
            </a:p>
            <a:p>
              <a:pPr algn="ctr"/>
              <a:r>
                <a:rPr lang="en-US" dirty="0" smtClean="0">
                  <a:latin typeface="Times" charset="0"/>
                  <a:ea typeface="Times" charset="0"/>
                  <a:cs typeface="Times" charset="0"/>
                </a:rPr>
                <a:t>64x64</a:t>
              </a:r>
            </a:p>
            <a:p>
              <a:pPr algn="ctr"/>
              <a:r>
                <a:rPr lang="en-US" b="1" dirty="0" smtClean="0">
                  <a:latin typeface="Times" charset="0"/>
                  <a:ea typeface="Times" charset="0"/>
                  <a:cs typeface="Times" charset="0"/>
                </a:rPr>
                <a:t>~$2K</a:t>
              </a:r>
              <a:endParaRPr lang="en-US" b="1" dirty="0">
                <a:latin typeface="Times" charset="0"/>
                <a:ea typeface="Times" charset="0"/>
                <a:cs typeface="Times" charset="0"/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2845834" y="4191000"/>
              <a:ext cx="152400" cy="152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imes" charset="0"/>
                <a:ea typeface="Times" charset="0"/>
                <a:cs typeface="Times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179718" y="3076550"/>
              <a:ext cx="1524000" cy="1102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latin typeface="Times" charset="0"/>
                  <a:ea typeface="Times" charset="0"/>
                  <a:cs typeface="Times" charset="0"/>
                </a:rPr>
                <a:t>FLIR 0.8MP  </a:t>
              </a:r>
            </a:p>
            <a:p>
              <a:pPr algn="ctr"/>
              <a:r>
                <a:rPr lang="en-US" b="1" dirty="0" smtClean="0">
                  <a:latin typeface="Times" charset="0"/>
                  <a:ea typeface="Times" charset="0"/>
                  <a:cs typeface="Times" charset="0"/>
                </a:rPr>
                <a:t>$</a:t>
              </a:r>
              <a:r>
                <a:rPr lang="en-US" b="1" dirty="0">
                  <a:latin typeface="Times" charset="0"/>
                  <a:ea typeface="Times" charset="0"/>
                  <a:cs typeface="Times" charset="0"/>
                </a:rPr>
                <a:t>2</a:t>
              </a:r>
              <a:r>
                <a:rPr lang="en-US" b="1" dirty="0" smtClean="0">
                  <a:latin typeface="Times" charset="0"/>
                  <a:ea typeface="Times" charset="0"/>
                  <a:cs typeface="Times" charset="0"/>
                </a:rPr>
                <a:t>0K+</a:t>
              </a:r>
              <a:endParaRPr lang="en-US" b="1" dirty="0">
                <a:latin typeface="Times" charset="0"/>
                <a:ea typeface="Times" charset="0"/>
                <a:cs typeface="Times" charset="0"/>
              </a:endParaRPr>
            </a:p>
          </p:txBody>
        </p:sp>
        <p:sp>
          <p:nvSpPr>
            <p:cNvPr id="25" name="Oval 24"/>
            <p:cNvSpPr/>
            <p:nvPr/>
          </p:nvSpPr>
          <p:spPr>
            <a:xfrm>
              <a:off x="4317447" y="4268419"/>
              <a:ext cx="152400" cy="152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imes" charset="0"/>
                <a:ea typeface="Times" charset="0"/>
                <a:cs typeface="Times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072503" y="3738744"/>
              <a:ext cx="1750964" cy="7717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latin typeface="Times" charset="0"/>
                  <a:ea typeface="Times" charset="0"/>
                  <a:cs typeface="Times" charset="0"/>
                </a:rPr>
                <a:t>UTC 1MP</a:t>
              </a:r>
            </a:p>
            <a:p>
              <a:pPr algn="ctr"/>
              <a:r>
                <a:rPr lang="en-US" b="1" dirty="0" smtClean="0">
                  <a:latin typeface="Times" charset="0"/>
                  <a:ea typeface="Times" charset="0"/>
                  <a:cs typeface="Times" charset="0"/>
                </a:rPr>
                <a:t>$60K+</a:t>
              </a:r>
              <a:endParaRPr lang="en-US" b="1" dirty="0">
                <a:latin typeface="Times" charset="0"/>
                <a:ea typeface="Times" charset="0"/>
                <a:cs typeface="Times" charset="0"/>
              </a:endParaRPr>
            </a:p>
          </p:txBody>
        </p:sp>
        <p:cxnSp>
          <p:nvCxnSpPr>
            <p:cNvPr id="27" name="Straight Arrow Connector 26"/>
            <p:cNvCxnSpPr/>
            <p:nvPr/>
          </p:nvCxnSpPr>
          <p:spPr>
            <a:xfrm>
              <a:off x="6326981" y="4548187"/>
              <a:ext cx="4493419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8" name="Straight Arrow Connector 27"/>
            <p:cNvCxnSpPr/>
            <p:nvPr/>
          </p:nvCxnSpPr>
          <p:spPr>
            <a:xfrm flipH="1" flipV="1">
              <a:off x="6324600" y="304800"/>
              <a:ext cx="2381" cy="426720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/>
            <p:nvPr/>
          </p:nvSpPr>
          <p:spPr>
            <a:xfrm rot="16200000">
              <a:off x="3777734" y="2199515"/>
              <a:ext cx="4114800" cy="477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latin typeface="Times" charset="0"/>
                  <a:ea typeface="Times" charset="0"/>
                  <a:cs typeface="Times" charset="0"/>
                </a:rPr>
                <a:t>Cost in USD</a:t>
              </a:r>
              <a:endParaRPr lang="en-US" sz="2000" b="1" dirty="0">
                <a:latin typeface="Times" charset="0"/>
                <a:ea typeface="Times" charset="0"/>
                <a:cs typeface="Times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6459736" y="4655404"/>
              <a:ext cx="4227910" cy="477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err="1" smtClean="0">
                  <a:latin typeface="Times" charset="0"/>
                  <a:ea typeface="Times" charset="0"/>
                  <a:cs typeface="Times" charset="0"/>
                </a:rPr>
                <a:t>Spatio</a:t>
              </a:r>
              <a:r>
                <a:rPr lang="en-US" sz="2000" b="1" dirty="0" smtClean="0">
                  <a:latin typeface="Times" charset="0"/>
                  <a:ea typeface="Times" charset="0"/>
                  <a:cs typeface="Times" charset="0"/>
                </a:rPr>
                <a:t>-Temporal Resolution</a:t>
              </a:r>
              <a:endParaRPr lang="en-US" sz="2000" b="1" dirty="0">
                <a:latin typeface="Times" charset="0"/>
                <a:ea typeface="Times" charset="0"/>
                <a:cs typeface="Times" charset="0"/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7351207" y="3127895"/>
              <a:ext cx="152400" cy="152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imes" charset="0"/>
                <a:ea typeface="Times" charset="0"/>
                <a:cs typeface="Times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6565591" y="3145088"/>
              <a:ext cx="2686719" cy="1102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latin typeface="Times" charset="0"/>
                  <a:ea typeface="Times" charset="0"/>
                  <a:cs typeface="Times" charset="0"/>
                </a:rPr>
                <a:t>SPC</a:t>
              </a:r>
            </a:p>
            <a:p>
              <a:pPr algn="ctr"/>
              <a:r>
                <a:rPr lang="en-US" i="1" dirty="0" smtClean="0">
                  <a:latin typeface="Times" charset="0"/>
                  <a:ea typeface="Times" charset="0"/>
                  <a:cs typeface="Times" charset="0"/>
                </a:rPr>
                <a:t> 1 megapixel at 0.32 fps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 rot="16200000">
              <a:off x="5611744" y="3429411"/>
              <a:ext cx="1002266" cy="404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latin typeface="Times" charset="0"/>
                  <a:ea typeface="Times" charset="0"/>
                  <a:cs typeface="Times" charset="0"/>
                </a:rPr>
                <a:t>1k</a:t>
              </a:r>
              <a:endParaRPr lang="en-US" sz="1600" dirty="0">
                <a:latin typeface="Times" charset="0"/>
                <a:ea typeface="Times" charset="0"/>
                <a:cs typeface="Times" charset="0"/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9944543" y="1020664"/>
              <a:ext cx="152400" cy="152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imes" charset="0"/>
                <a:ea typeface="Times" charset="0"/>
                <a:cs typeface="Times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6717303" y="456388"/>
              <a:ext cx="3239691" cy="7717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dirty="0" smtClean="0">
                  <a:latin typeface="Times" charset="0"/>
                  <a:ea typeface="Times" charset="0"/>
                  <a:cs typeface="Times" charset="0"/>
                </a:rPr>
                <a:t>high-res SWIR sensor</a:t>
              </a:r>
            </a:p>
            <a:p>
              <a:pPr algn="r"/>
              <a:r>
                <a:rPr lang="en-US" i="1" dirty="0" smtClean="0">
                  <a:latin typeface="Times" charset="0"/>
                  <a:ea typeface="Times" charset="0"/>
                  <a:cs typeface="Times" charset="0"/>
                </a:rPr>
                <a:t> 1 megapixel at 30 fps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 rot="16200000">
              <a:off x="5599876" y="793676"/>
              <a:ext cx="1002266" cy="404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latin typeface="Times" charset="0"/>
                  <a:ea typeface="Times" charset="0"/>
                  <a:cs typeface="Times" charset="0"/>
                </a:rPr>
                <a:t>100k</a:t>
              </a:r>
              <a:endParaRPr lang="en-US" sz="1600" dirty="0">
                <a:latin typeface="Times" charset="0"/>
                <a:ea typeface="Times" charset="0"/>
                <a:cs typeface="Times" charset="0"/>
              </a:endParaRPr>
            </a:p>
          </p:txBody>
        </p:sp>
        <p:sp>
          <p:nvSpPr>
            <p:cNvPr id="37" name="Oval 36"/>
            <p:cNvSpPr/>
            <p:nvPr/>
          </p:nvSpPr>
          <p:spPr>
            <a:xfrm>
              <a:off x="10022264" y="2967949"/>
              <a:ext cx="152400" cy="152400"/>
            </a:xfrm>
            <a:prstGeom prst="ellipse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imes" charset="0"/>
                <a:ea typeface="Times" charset="0"/>
                <a:cs typeface="Times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8248515" y="2258773"/>
              <a:ext cx="2571885" cy="7717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latin typeface="Times" charset="0"/>
                  <a:ea typeface="Times" charset="0"/>
                  <a:cs typeface="Times" charset="0"/>
                </a:rPr>
                <a:t>FPA-CS</a:t>
              </a:r>
            </a:p>
            <a:p>
              <a:pPr algn="r"/>
              <a:r>
                <a:rPr lang="en-US" i="1" dirty="0" smtClean="0">
                  <a:latin typeface="Times" charset="0"/>
                  <a:ea typeface="Times" charset="0"/>
                  <a:cs typeface="Times" charset="0"/>
                </a:rPr>
                <a:t>1 megapixel at 30 fps</a:t>
              </a:r>
            </a:p>
          </p:txBody>
        </p:sp>
        <p:sp>
          <p:nvSpPr>
            <p:cNvPr id="39" name="Oval 38"/>
            <p:cNvSpPr/>
            <p:nvPr/>
          </p:nvSpPr>
          <p:spPr>
            <a:xfrm>
              <a:off x="8096115" y="2063082"/>
              <a:ext cx="152400" cy="152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imes" charset="0"/>
                <a:ea typeface="Times" charset="0"/>
                <a:cs typeface="Times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6291442" y="1283226"/>
              <a:ext cx="3657600" cy="7717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latin typeface="Times" charset="0"/>
                  <a:ea typeface="Times" charset="0"/>
                  <a:cs typeface="Times" charset="0"/>
                </a:rPr>
                <a:t>medium-res SWIR sensor</a:t>
              </a:r>
            </a:p>
            <a:p>
              <a:pPr algn="ctr"/>
              <a:r>
                <a:rPr lang="en-US" i="1" dirty="0" smtClean="0">
                  <a:latin typeface="Times" charset="0"/>
                  <a:ea typeface="Times" charset="0"/>
                  <a:cs typeface="Times" charset="0"/>
                </a:rPr>
                <a:t> 0.25 megapixel at 30 fps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 rot="16200000">
              <a:off x="5611744" y="2251656"/>
              <a:ext cx="1002266" cy="404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latin typeface="Times" charset="0"/>
                  <a:ea typeface="Times" charset="0"/>
                  <a:cs typeface="Times" charset="0"/>
                </a:rPr>
                <a:t>10k</a:t>
              </a:r>
              <a:endParaRPr lang="en-US" sz="1600" dirty="0">
                <a:latin typeface="Times" charset="0"/>
                <a:ea typeface="Times" charset="0"/>
                <a:cs typeface="Times" charset="0"/>
              </a:endParaRPr>
            </a:p>
          </p:txBody>
        </p:sp>
        <p:cxnSp>
          <p:nvCxnSpPr>
            <p:cNvPr id="43" name="Straight Connector 42"/>
            <p:cNvCxnSpPr>
              <a:stCxn id="25" idx="2"/>
            </p:cNvCxnSpPr>
            <p:nvPr/>
          </p:nvCxnSpPr>
          <p:spPr>
            <a:xfrm>
              <a:off x="647078" y="920233"/>
              <a:ext cx="76051" cy="0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flipV="1">
              <a:off x="6239487" y="3616062"/>
              <a:ext cx="85113" cy="0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flipV="1">
              <a:off x="6239487" y="2438400"/>
              <a:ext cx="85113" cy="0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flipV="1">
              <a:off x="6239487" y="990600"/>
              <a:ext cx="85113" cy="0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357871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7724"/>
            <a:ext cx="9152818" cy="849562"/>
          </a:xfrm>
        </p:spPr>
        <p:txBody>
          <a:bodyPr>
            <a:normAutofit/>
          </a:bodyPr>
          <a:lstStyle/>
          <a:p>
            <a:r>
              <a:rPr lang="en-US" sz="3600" dirty="0" smtClean="0">
                <a:latin typeface="Times" charset="0"/>
                <a:ea typeface="Times" charset="0"/>
                <a:cs typeface="Times" charset="0"/>
              </a:rPr>
              <a:t>Single-pixel </a:t>
            </a:r>
            <a:r>
              <a:rPr lang="en-US" sz="3600" dirty="0" err="1" smtClean="0">
                <a:latin typeface="Times" charset="0"/>
                <a:ea typeface="Times" charset="0"/>
                <a:cs typeface="Times" charset="0"/>
              </a:rPr>
              <a:t>vs</a:t>
            </a:r>
            <a:r>
              <a:rPr lang="en-US" sz="3600" dirty="0" smtClean="0">
                <a:latin typeface="Times" charset="0"/>
                <a:ea typeface="Times" charset="0"/>
                <a:cs typeface="Times" charset="0"/>
              </a:rPr>
              <a:t> Focal-plane </a:t>
            </a:r>
            <a:r>
              <a:rPr lang="en-US" sz="3600" dirty="0" err="1" smtClean="0">
                <a:latin typeface="Times" charset="0"/>
                <a:ea typeface="Times" charset="0"/>
                <a:cs typeface="Times" charset="0"/>
              </a:rPr>
              <a:t>vs</a:t>
            </a:r>
            <a:r>
              <a:rPr lang="en-US" sz="3600" dirty="0" smtClean="0">
                <a:latin typeface="Times" charset="0"/>
                <a:ea typeface="Times" charset="0"/>
                <a:cs typeface="Times" charset="0"/>
              </a:rPr>
              <a:t> Direct sensing</a:t>
            </a:r>
            <a:endParaRPr lang="en-US" sz="3600" dirty="0">
              <a:latin typeface="Times" charset="0"/>
              <a:ea typeface="Times" charset="0"/>
              <a:cs typeface="Times" charset="0"/>
            </a:endParaRPr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182592" y="3552396"/>
            <a:ext cx="4125399" cy="3207767"/>
            <a:chOff x="3581400" y="1736724"/>
            <a:chExt cx="4724400" cy="3673529"/>
          </a:xfrm>
        </p:grpSpPr>
        <p:pic>
          <p:nvPicPr>
            <p:cNvPr id="5" name="Picture 4" descr="Screen Shot 2014-11-10 at 5.41.02 PM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57675" y="1736724"/>
              <a:ext cx="3676167" cy="3673529"/>
            </a:xfrm>
            <a:prstGeom prst="rect">
              <a:avLst/>
            </a:prstGeom>
          </p:spPr>
        </p:pic>
        <p:grpSp>
          <p:nvGrpSpPr>
            <p:cNvPr id="6" name="Group 5"/>
            <p:cNvGrpSpPr/>
            <p:nvPr/>
          </p:nvGrpSpPr>
          <p:grpSpPr>
            <a:xfrm>
              <a:off x="3581400" y="1745286"/>
              <a:ext cx="228600" cy="3657600"/>
              <a:chOff x="4648200" y="2209800"/>
              <a:chExt cx="228600" cy="3657600"/>
            </a:xfrm>
          </p:grpSpPr>
          <p:sp>
            <p:nvSpPr>
              <p:cNvPr id="27" name="Rectangle 26"/>
              <p:cNvSpPr/>
              <p:nvPr/>
            </p:nvSpPr>
            <p:spPr>
              <a:xfrm rot="5400000">
                <a:off x="4648200" y="2209800"/>
                <a:ext cx="228600" cy="228600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400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28" name="Rectangle 27"/>
              <p:cNvSpPr/>
              <p:nvPr/>
            </p:nvSpPr>
            <p:spPr>
              <a:xfrm rot="5400000">
                <a:off x="4648200" y="2438400"/>
                <a:ext cx="228600" cy="228600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400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29" name="Rectangle 28"/>
              <p:cNvSpPr/>
              <p:nvPr/>
            </p:nvSpPr>
            <p:spPr>
              <a:xfrm rot="5400000">
                <a:off x="4648200" y="2667000"/>
                <a:ext cx="228600" cy="228600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400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30" name="Rectangle 29"/>
              <p:cNvSpPr/>
              <p:nvPr/>
            </p:nvSpPr>
            <p:spPr>
              <a:xfrm rot="5400000">
                <a:off x="4648200" y="2895600"/>
                <a:ext cx="228600" cy="228600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400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31" name="Rectangle 30"/>
              <p:cNvSpPr/>
              <p:nvPr/>
            </p:nvSpPr>
            <p:spPr>
              <a:xfrm rot="5400000">
                <a:off x="4648200" y="3124200"/>
                <a:ext cx="228600" cy="228600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400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32" name="Rectangle 31"/>
              <p:cNvSpPr/>
              <p:nvPr/>
            </p:nvSpPr>
            <p:spPr>
              <a:xfrm rot="5400000">
                <a:off x="4648200" y="3352800"/>
                <a:ext cx="228600" cy="228600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400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33" name="Rectangle 32"/>
              <p:cNvSpPr/>
              <p:nvPr/>
            </p:nvSpPr>
            <p:spPr>
              <a:xfrm rot="5400000">
                <a:off x="4648200" y="3581400"/>
                <a:ext cx="228600" cy="228600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400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34" name="Rectangle 33"/>
              <p:cNvSpPr/>
              <p:nvPr/>
            </p:nvSpPr>
            <p:spPr>
              <a:xfrm rot="5400000">
                <a:off x="4648200" y="3810000"/>
                <a:ext cx="228600" cy="228600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400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35" name="Rectangle 34"/>
              <p:cNvSpPr/>
              <p:nvPr/>
            </p:nvSpPr>
            <p:spPr>
              <a:xfrm rot="5400000">
                <a:off x="4648200" y="4038600"/>
                <a:ext cx="228600" cy="228600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400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36" name="Rectangle 35"/>
              <p:cNvSpPr/>
              <p:nvPr/>
            </p:nvSpPr>
            <p:spPr>
              <a:xfrm rot="5400000">
                <a:off x="4648200" y="4267200"/>
                <a:ext cx="228600" cy="228600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400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37" name="Rectangle 36"/>
              <p:cNvSpPr/>
              <p:nvPr/>
            </p:nvSpPr>
            <p:spPr>
              <a:xfrm rot="5400000">
                <a:off x="4648200" y="4495800"/>
                <a:ext cx="228600" cy="228600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400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38" name="Rectangle 37"/>
              <p:cNvSpPr/>
              <p:nvPr/>
            </p:nvSpPr>
            <p:spPr>
              <a:xfrm rot="5400000">
                <a:off x="4648200" y="4724400"/>
                <a:ext cx="228600" cy="228600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400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39" name="Rectangle 38"/>
              <p:cNvSpPr/>
              <p:nvPr/>
            </p:nvSpPr>
            <p:spPr>
              <a:xfrm rot="5400000">
                <a:off x="4648200" y="4953000"/>
                <a:ext cx="228600" cy="228600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400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40" name="Rectangle 39"/>
              <p:cNvSpPr/>
              <p:nvPr/>
            </p:nvSpPr>
            <p:spPr>
              <a:xfrm rot="5400000">
                <a:off x="4648200" y="5181600"/>
                <a:ext cx="228600" cy="228600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400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41" name="Rectangle 40"/>
              <p:cNvSpPr/>
              <p:nvPr/>
            </p:nvSpPr>
            <p:spPr>
              <a:xfrm rot="5400000">
                <a:off x="4648200" y="5410200"/>
                <a:ext cx="228600" cy="228600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400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42" name="Rectangle 41"/>
              <p:cNvSpPr/>
              <p:nvPr/>
            </p:nvSpPr>
            <p:spPr>
              <a:xfrm rot="5400000">
                <a:off x="4648200" y="5638800"/>
                <a:ext cx="228600" cy="228600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400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3891369" y="3269286"/>
              <a:ext cx="299631" cy="369332"/>
            </a:xfrm>
            <a:prstGeom prst="rect">
              <a:avLst/>
            </a:prstGeom>
            <a:noFill/>
          </p:spPr>
          <p:txBody>
            <a:bodyPr wrap="none" rtlCol="0" anchor="ctr" anchorCtr="1">
              <a:normAutofit fontScale="92500" lnSpcReduction="20000"/>
            </a:bodyPr>
            <a:lstStyle/>
            <a:p>
              <a:r>
                <a:rPr lang="en-US" dirty="0" smtClean="0">
                  <a:latin typeface="Times" charset="0"/>
                  <a:ea typeface="Times" charset="0"/>
                  <a:cs typeface="Times" charset="0"/>
                </a:rPr>
                <a:t>=</a:t>
              </a:r>
              <a:endParaRPr lang="en-US" dirty="0">
                <a:latin typeface="Times" charset="0"/>
                <a:ea typeface="Times" charset="0"/>
                <a:cs typeface="Times" charset="0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8077200" y="1745286"/>
              <a:ext cx="228600" cy="3657600"/>
              <a:chOff x="4648200" y="2209800"/>
              <a:chExt cx="228600" cy="3657600"/>
            </a:xfrm>
          </p:grpSpPr>
          <p:sp>
            <p:nvSpPr>
              <p:cNvPr id="11" name="Rectangle 10"/>
              <p:cNvSpPr/>
              <p:nvPr/>
            </p:nvSpPr>
            <p:spPr>
              <a:xfrm rot="5400000">
                <a:off x="4648200" y="2209800"/>
                <a:ext cx="228600" cy="228600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400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12" name="Rectangle 11"/>
              <p:cNvSpPr/>
              <p:nvPr/>
            </p:nvSpPr>
            <p:spPr>
              <a:xfrm rot="5400000">
                <a:off x="4648200" y="2438400"/>
                <a:ext cx="228600" cy="228600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400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13" name="Rectangle 12"/>
              <p:cNvSpPr/>
              <p:nvPr/>
            </p:nvSpPr>
            <p:spPr>
              <a:xfrm rot="5400000">
                <a:off x="4648200" y="2667000"/>
                <a:ext cx="228600" cy="228600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400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14" name="Rectangle 13"/>
              <p:cNvSpPr/>
              <p:nvPr/>
            </p:nvSpPr>
            <p:spPr>
              <a:xfrm rot="5400000">
                <a:off x="4648200" y="2895600"/>
                <a:ext cx="228600" cy="228600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400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15" name="Rectangle 14"/>
              <p:cNvSpPr/>
              <p:nvPr/>
            </p:nvSpPr>
            <p:spPr>
              <a:xfrm rot="5400000">
                <a:off x="4648200" y="3124200"/>
                <a:ext cx="228600" cy="228600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400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16" name="Rectangle 15"/>
              <p:cNvSpPr/>
              <p:nvPr/>
            </p:nvSpPr>
            <p:spPr>
              <a:xfrm rot="5400000">
                <a:off x="4648200" y="3352800"/>
                <a:ext cx="228600" cy="228600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400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17" name="Rectangle 16"/>
              <p:cNvSpPr/>
              <p:nvPr/>
            </p:nvSpPr>
            <p:spPr>
              <a:xfrm rot="5400000">
                <a:off x="4648200" y="3581400"/>
                <a:ext cx="228600" cy="228600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400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18" name="Rectangle 17"/>
              <p:cNvSpPr/>
              <p:nvPr/>
            </p:nvSpPr>
            <p:spPr>
              <a:xfrm rot="5400000">
                <a:off x="4648200" y="3810000"/>
                <a:ext cx="228600" cy="228600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400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19" name="Rectangle 18"/>
              <p:cNvSpPr/>
              <p:nvPr/>
            </p:nvSpPr>
            <p:spPr>
              <a:xfrm rot="5400000">
                <a:off x="4648200" y="4038600"/>
                <a:ext cx="228600" cy="228600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400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20" name="Rectangle 19"/>
              <p:cNvSpPr/>
              <p:nvPr/>
            </p:nvSpPr>
            <p:spPr>
              <a:xfrm rot="5400000">
                <a:off x="4648200" y="4267200"/>
                <a:ext cx="228600" cy="228600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400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21" name="Rectangle 20"/>
              <p:cNvSpPr/>
              <p:nvPr/>
            </p:nvSpPr>
            <p:spPr>
              <a:xfrm rot="5400000">
                <a:off x="4648200" y="4495800"/>
                <a:ext cx="228600" cy="228600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400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22" name="Rectangle 21"/>
              <p:cNvSpPr/>
              <p:nvPr/>
            </p:nvSpPr>
            <p:spPr>
              <a:xfrm rot="5400000">
                <a:off x="4648200" y="4724400"/>
                <a:ext cx="228600" cy="228600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400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23" name="Rectangle 22"/>
              <p:cNvSpPr/>
              <p:nvPr/>
            </p:nvSpPr>
            <p:spPr>
              <a:xfrm rot="5400000">
                <a:off x="4648200" y="4953000"/>
                <a:ext cx="228600" cy="228600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400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 rot="5400000">
                <a:off x="4648200" y="5181600"/>
                <a:ext cx="228600" cy="228600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400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>
              <a:xfrm rot="5400000">
                <a:off x="4648200" y="5410200"/>
                <a:ext cx="228600" cy="228600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400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26" name="Rectangle 25"/>
              <p:cNvSpPr/>
              <p:nvPr/>
            </p:nvSpPr>
            <p:spPr>
              <a:xfrm rot="5400000">
                <a:off x="4648200" y="5638800"/>
                <a:ext cx="228600" cy="228600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400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</p:grpSp>
        <p:sp>
          <p:nvSpPr>
            <p:cNvPr id="9" name="Rectangle 8"/>
            <p:cNvSpPr/>
            <p:nvPr/>
          </p:nvSpPr>
          <p:spPr>
            <a:xfrm rot="5400000">
              <a:off x="7277100" y="3467100"/>
              <a:ext cx="1828800" cy="228600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1">
              <a:normAutofit fontScale="40000" lnSpcReduction="20000"/>
            </a:bodyPr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rPr>
                <a:t>Scene pixels </a:t>
              </a:r>
              <a:endParaRPr lang="en-US" dirty="0">
                <a:solidFill>
                  <a:schemeClr val="tx1"/>
                </a:solidFill>
                <a:latin typeface="Times" charset="0"/>
                <a:ea typeface="Times" charset="0"/>
                <a:cs typeface="Times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 rot="5400000">
              <a:off x="2781300" y="3467100"/>
              <a:ext cx="1828800" cy="228600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1">
              <a:normAutofit fontScale="40000" lnSpcReduction="20000"/>
            </a:bodyPr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rPr>
                <a:t>Sensor pixels </a:t>
              </a:r>
              <a:endParaRPr lang="en-US" dirty="0">
                <a:solidFill>
                  <a:schemeClr val="tx1"/>
                </a:solidFill>
                <a:latin typeface="Times" charset="0"/>
                <a:ea typeface="Times" charset="0"/>
                <a:cs typeface="Times" charset="0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1075800" y="6041617"/>
            <a:ext cx="17758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Direct sensing</a:t>
            </a:r>
          </a:p>
          <a:p>
            <a:r>
              <a:rPr lang="en-US" sz="2000" b="1" dirty="0" smtClean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measurements</a:t>
            </a:r>
            <a:endParaRPr lang="en-US" sz="2000" b="1" dirty="0">
              <a:solidFill>
                <a:schemeClr val="bg1"/>
              </a:solidFill>
              <a:latin typeface="Times" charset="0"/>
              <a:ea typeface="Times" charset="0"/>
              <a:cs typeface="Times" charset="0"/>
            </a:endParaRPr>
          </a:p>
        </p:txBody>
      </p:sp>
      <p:grpSp>
        <p:nvGrpSpPr>
          <p:cNvPr id="44" name="Group 43"/>
          <p:cNvGrpSpPr/>
          <p:nvPr/>
        </p:nvGrpSpPr>
        <p:grpSpPr>
          <a:xfrm>
            <a:off x="1020199" y="1939127"/>
            <a:ext cx="4648201" cy="3664914"/>
            <a:chOff x="4495800" y="602286"/>
            <a:chExt cx="4648201" cy="3664914"/>
          </a:xfrm>
        </p:grpSpPr>
        <p:grpSp>
          <p:nvGrpSpPr>
            <p:cNvPr id="45" name="Group 44"/>
            <p:cNvGrpSpPr/>
            <p:nvPr/>
          </p:nvGrpSpPr>
          <p:grpSpPr>
            <a:xfrm>
              <a:off x="8915400" y="609600"/>
              <a:ext cx="228600" cy="3657600"/>
              <a:chOff x="4648200" y="2209800"/>
              <a:chExt cx="228600" cy="3657600"/>
            </a:xfrm>
          </p:grpSpPr>
          <p:sp>
            <p:nvSpPr>
              <p:cNvPr id="62" name="Rectangle 61"/>
              <p:cNvSpPr/>
              <p:nvPr/>
            </p:nvSpPr>
            <p:spPr>
              <a:xfrm rot="5400000">
                <a:off x="4648200" y="2209800"/>
                <a:ext cx="228600" cy="228600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625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63" name="Rectangle 62"/>
              <p:cNvSpPr/>
              <p:nvPr/>
            </p:nvSpPr>
            <p:spPr>
              <a:xfrm rot="5400000">
                <a:off x="4648200" y="2438400"/>
                <a:ext cx="228600" cy="228600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625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64" name="Rectangle 63"/>
              <p:cNvSpPr/>
              <p:nvPr/>
            </p:nvSpPr>
            <p:spPr>
              <a:xfrm rot="5400000">
                <a:off x="4648200" y="2667000"/>
                <a:ext cx="228600" cy="228600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625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65" name="Rectangle 64"/>
              <p:cNvSpPr/>
              <p:nvPr/>
            </p:nvSpPr>
            <p:spPr>
              <a:xfrm rot="5400000">
                <a:off x="4648200" y="2895600"/>
                <a:ext cx="228600" cy="228600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625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66" name="Rectangle 65"/>
              <p:cNvSpPr/>
              <p:nvPr/>
            </p:nvSpPr>
            <p:spPr>
              <a:xfrm rot="5400000">
                <a:off x="4648200" y="3124200"/>
                <a:ext cx="228600" cy="228600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625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67" name="Rectangle 66"/>
              <p:cNvSpPr/>
              <p:nvPr/>
            </p:nvSpPr>
            <p:spPr>
              <a:xfrm rot="5400000">
                <a:off x="4648200" y="3352800"/>
                <a:ext cx="228600" cy="228600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625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68" name="Rectangle 67"/>
              <p:cNvSpPr/>
              <p:nvPr/>
            </p:nvSpPr>
            <p:spPr>
              <a:xfrm rot="5400000">
                <a:off x="4648200" y="3581400"/>
                <a:ext cx="228600" cy="228600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625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69" name="Rectangle 68"/>
              <p:cNvSpPr/>
              <p:nvPr/>
            </p:nvSpPr>
            <p:spPr>
              <a:xfrm rot="5400000">
                <a:off x="4648200" y="3810000"/>
                <a:ext cx="228600" cy="228600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625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70" name="Rectangle 69"/>
              <p:cNvSpPr/>
              <p:nvPr/>
            </p:nvSpPr>
            <p:spPr>
              <a:xfrm rot="5400000">
                <a:off x="4648200" y="4038600"/>
                <a:ext cx="228600" cy="228600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625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71" name="Rectangle 70"/>
              <p:cNvSpPr/>
              <p:nvPr/>
            </p:nvSpPr>
            <p:spPr>
              <a:xfrm rot="5400000">
                <a:off x="4648200" y="4267200"/>
                <a:ext cx="228600" cy="228600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625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72" name="Rectangle 71"/>
              <p:cNvSpPr/>
              <p:nvPr/>
            </p:nvSpPr>
            <p:spPr>
              <a:xfrm rot="5400000">
                <a:off x="4648200" y="4495800"/>
                <a:ext cx="228600" cy="228600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625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73" name="Rectangle 72"/>
              <p:cNvSpPr/>
              <p:nvPr/>
            </p:nvSpPr>
            <p:spPr>
              <a:xfrm rot="5400000">
                <a:off x="4648200" y="4724400"/>
                <a:ext cx="228600" cy="228600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625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74" name="Rectangle 73"/>
              <p:cNvSpPr/>
              <p:nvPr/>
            </p:nvSpPr>
            <p:spPr>
              <a:xfrm rot="5400000">
                <a:off x="4648200" y="4953000"/>
                <a:ext cx="228600" cy="228600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625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75" name="Rectangle 74"/>
              <p:cNvSpPr/>
              <p:nvPr/>
            </p:nvSpPr>
            <p:spPr>
              <a:xfrm rot="5400000">
                <a:off x="4648200" y="5181600"/>
                <a:ext cx="228600" cy="228600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625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76" name="Rectangle 75"/>
              <p:cNvSpPr/>
              <p:nvPr/>
            </p:nvSpPr>
            <p:spPr>
              <a:xfrm rot="5400000">
                <a:off x="4648200" y="5410200"/>
                <a:ext cx="228600" cy="228600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625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77" name="Rectangle 76"/>
              <p:cNvSpPr/>
              <p:nvPr/>
            </p:nvSpPr>
            <p:spPr>
              <a:xfrm rot="5400000">
                <a:off x="4648200" y="5638800"/>
                <a:ext cx="228600" cy="228600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625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</p:grpSp>
        <p:grpSp>
          <p:nvGrpSpPr>
            <p:cNvPr id="46" name="Group 45"/>
            <p:cNvGrpSpPr/>
            <p:nvPr/>
          </p:nvGrpSpPr>
          <p:grpSpPr>
            <a:xfrm rot="5400000">
              <a:off x="7200901" y="2316787"/>
              <a:ext cx="3657600" cy="228600"/>
              <a:chOff x="5181600" y="240268"/>
              <a:chExt cx="3657600" cy="738666"/>
            </a:xfrm>
            <a:solidFill>
              <a:schemeClr val="bg1">
                <a:alpha val="75000"/>
              </a:schemeClr>
            </a:solidFill>
          </p:grpSpPr>
          <p:sp>
            <p:nvSpPr>
              <p:cNvPr id="58" name="Rectangle 57"/>
              <p:cNvSpPr/>
              <p:nvPr/>
            </p:nvSpPr>
            <p:spPr>
              <a:xfrm>
                <a:off x="5181600" y="240269"/>
                <a:ext cx="914400" cy="738664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62500" lnSpcReduction="20000"/>
              </a:bodyPr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  <a:latin typeface="Times" charset="0"/>
                    <a:ea typeface="Times" charset="0"/>
                    <a:cs typeface="Times" charset="0"/>
                  </a:rPr>
                  <a:t>Block 1</a:t>
                </a:r>
                <a:endParaRPr lang="en-US" dirty="0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59" name="Rectangle 58"/>
              <p:cNvSpPr/>
              <p:nvPr/>
            </p:nvSpPr>
            <p:spPr>
              <a:xfrm>
                <a:off x="6096000" y="240269"/>
                <a:ext cx="914400" cy="738665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62500" lnSpcReduction="20000"/>
              </a:bodyPr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  <a:latin typeface="Times" charset="0"/>
                    <a:ea typeface="Times" charset="0"/>
                    <a:cs typeface="Times" charset="0"/>
                  </a:rPr>
                  <a:t>Block 2</a:t>
                </a:r>
                <a:endParaRPr lang="en-US" dirty="0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60" name="Rectangle 59"/>
              <p:cNvSpPr/>
              <p:nvPr/>
            </p:nvSpPr>
            <p:spPr>
              <a:xfrm>
                <a:off x="7010400" y="240268"/>
                <a:ext cx="914400" cy="738664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b" anchorCtr="1">
                <a:normAutofit fontScale="62500" lnSpcReduction="20000"/>
              </a:bodyPr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  <a:latin typeface="Times" charset="0"/>
                    <a:ea typeface="Times" charset="0"/>
                    <a:cs typeface="Times" charset="0"/>
                  </a:rPr>
                  <a:t>Block 3</a:t>
                </a:r>
                <a:endParaRPr lang="en-US" dirty="0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61" name="Rectangle 60"/>
              <p:cNvSpPr/>
              <p:nvPr/>
            </p:nvSpPr>
            <p:spPr>
              <a:xfrm>
                <a:off x="7924800" y="240268"/>
                <a:ext cx="914400" cy="738664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62500" lnSpcReduction="20000"/>
              </a:bodyPr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  <a:latin typeface="Times" charset="0"/>
                    <a:ea typeface="Times" charset="0"/>
                    <a:cs typeface="Times" charset="0"/>
                  </a:rPr>
                  <a:t>Block 4</a:t>
                </a:r>
                <a:endParaRPr lang="en-US" dirty="0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</p:grpSp>
        <p:grpSp>
          <p:nvGrpSpPr>
            <p:cNvPr id="47" name="Group 46"/>
            <p:cNvGrpSpPr/>
            <p:nvPr/>
          </p:nvGrpSpPr>
          <p:grpSpPr>
            <a:xfrm rot="5400000">
              <a:off x="4152900" y="951020"/>
              <a:ext cx="914400" cy="228600"/>
              <a:chOff x="5181600" y="240268"/>
              <a:chExt cx="3657600" cy="738664"/>
            </a:xfrm>
            <a:solidFill>
              <a:schemeClr val="bg1">
                <a:alpha val="34000"/>
              </a:schemeClr>
            </a:solidFill>
          </p:grpSpPr>
          <p:sp>
            <p:nvSpPr>
              <p:cNvPr id="54" name="Rectangle 53"/>
              <p:cNvSpPr/>
              <p:nvPr/>
            </p:nvSpPr>
            <p:spPr>
              <a:xfrm>
                <a:off x="5181600" y="240268"/>
                <a:ext cx="914400" cy="738664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625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55" name="Rectangle 54"/>
              <p:cNvSpPr/>
              <p:nvPr/>
            </p:nvSpPr>
            <p:spPr>
              <a:xfrm>
                <a:off x="6096000" y="240268"/>
                <a:ext cx="914400" cy="738664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625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56" name="Rectangle 55"/>
              <p:cNvSpPr/>
              <p:nvPr/>
            </p:nvSpPr>
            <p:spPr>
              <a:xfrm>
                <a:off x="7010400" y="240268"/>
                <a:ext cx="914400" cy="738664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625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57" name="Rectangle 56"/>
              <p:cNvSpPr/>
              <p:nvPr/>
            </p:nvSpPr>
            <p:spPr>
              <a:xfrm>
                <a:off x="7924800" y="240268"/>
                <a:ext cx="914400" cy="738664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625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</p:grpSp>
        <p:sp>
          <p:nvSpPr>
            <p:cNvPr id="48" name="TextBox 47"/>
            <p:cNvSpPr txBox="1"/>
            <p:nvPr/>
          </p:nvSpPr>
          <p:spPr>
            <a:xfrm>
              <a:off x="4730235" y="912920"/>
              <a:ext cx="299631" cy="369332"/>
            </a:xfrm>
            <a:prstGeom prst="rect">
              <a:avLst/>
            </a:prstGeom>
            <a:noFill/>
          </p:spPr>
          <p:txBody>
            <a:bodyPr wrap="none" rtlCol="0" anchor="ctr" anchorCtr="1">
              <a:normAutofit/>
            </a:bodyPr>
            <a:lstStyle/>
            <a:p>
              <a:r>
                <a:rPr lang="en-US" dirty="0" smtClean="0">
                  <a:latin typeface="Times" charset="0"/>
                  <a:ea typeface="Times" charset="0"/>
                  <a:cs typeface="Times" charset="0"/>
                </a:rPr>
                <a:t>=</a:t>
              </a:r>
              <a:endParaRPr lang="en-US" dirty="0">
                <a:latin typeface="Times" charset="0"/>
                <a:ea typeface="Times" charset="0"/>
                <a:cs typeface="Times" charset="0"/>
              </a:endParaRPr>
            </a:p>
          </p:txBody>
        </p:sp>
        <p:pic>
          <p:nvPicPr>
            <p:cNvPr id="49" name="Picture 48" descr="Screen Shot 2014-11-10 at 5.28.15 PM.png"/>
            <p:cNvPicPr>
              <a:picLocks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035034" y="602286"/>
              <a:ext cx="3657600" cy="914400"/>
            </a:xfrm>
            <a:prstGeom prst="rect">
              <a:avLst/>
            </a:prstGeom>
          </p:spPr>
        </p:pic>
        <p:sp>
          <p:nvSpPr>
            <p:cNvPr id="50" name="Rectangle 49"/>
            <p:cNvSpPr/>
            <p:nvPr/>
          </p:nvSpPr>
          <p:spPr>
            <a:xfrm>
              <a:off x="5035034" y="608120"/>
              <a:ext cx="914400" cy="228600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1">
              <a:normAutofit fontScale="62500" lnSpcReduction="20000"/>
            </a:bodyPr>
            <a:lstStyle/>
            <a:p>
              <a:pPr algn="ctr"/>
              <a:endParaRPr lang="en-US">
                <a:solidFill>
                  <a:schemeClr val="tx1"/>
                </a:solidFill>
                <a:latin typeface="Times" charset="0"/>
                <a:ea typeface="Times" charset="0"/>
                <a:cs typeface="Times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5949434" y="836720"/>
              <a:ext cx="914400" cy="228600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1">
              <a:normAutofit fontScale="62500" lnSpcReduction="20000"/>
            </a:bodyPr>
            <a:lstStyle/>
            <a:p>
              <a:pPr algn="ctr"/>
              <a:endParaRPr lang="en-US">
                <a:solidFill>
                  <a:schemeClr val="tx1"/>
                </a:solidFill>
                <a:latin typeface="Times" charset="0"/>
                <a:ea typeface="Times" charset="0"/>
                <a:cs typeface="Times" charset="0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7778234" y="1293920"/>
              <a:ext cx="914400" cy="228600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1">
              <a:normAutofit fontScale="62500" lnSpcReduction="20000"/>
            </a:bodyPr>
            <a:lstStyle/>
            <a:p>
              <a:pPr algn="ctr"/>
              <a:endParaRPr lang="en-US">
                <a:solidFill>
                  <a:schemeClr val="tx1"/>
                </a:solidFill>
                <a:latin typeface="Times" charset="0"/>
                <a:ea typeface="Times" charset="0"/>
                <a:cs typeface="Times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6858000" y="1059486"/>
              <a:ext cx="914400" cy="228600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1">
              <a:normAutofit fontScale="62500" lnSpcReduction="20000"/>
            </a:bodyPr>
            <a:lstStyle/>
            <a:p>
              <a:pPr algn="ctr"/>
              <a:endParaRPr lang="en-US">
                <a:solidFill>
                  <a:schemeClr val="tx1"/>
                </a:solidFill>
                <a:latin typeface="Times" charset="0"/>
                <a:ea typeface="Times" charset="0"/>
                <a:cs typeface="Times" charset="0"/>
              </a:endParaRPr>
            </a:p>
          </p:txBody>
        </p:sp>
      </p:grpSp>
      <p:sp>
        <p:nvSpPr>
          <p:cNvPr id="78" name="TextBox 77"/>
          <p:cNvSpPr txBox="1"/>
          <p:nvPr/>
        </p:nvSpPr>
        <p:spPr>
          <a:xfrm>
            <a:off x="1020198" y="2847746"/>
            <a:ext cx="45283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" charset="0"/>
                <a:ea typeface="Times" charset="0"/>
                <a:cs typeface="Times" charset="0"/>
              </a:rPr>
              <a:t>Focal-plane array compressive sensing </a:t>
            </a:r>
            <a:endParaRPr lang="en-US" sz="2000" b="1" dirty="0">
              <a:latin typeface="Times" charset="0"/>
              <a:ea typeface="Times" charset="0"/>
              <a:cs typeface="Times" charset="0"/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3001799" y="1208864"/>
            <a:ext cx="378546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Times" charset="0"/>
                <a:ea typeface="Times" charset="0"/>
                <a:cs typeface="Times" charset="0"/>
              </a:rPr>
              <a:t>Single-pixel compressive </a:t>
            </a:r>
            <a:r>
              <a:rPr lang="en-US" sz="2000" b="1" dirty="0">
                <a:latin typeface="Times" charset="0"/>
                <a:ea typeface="Times" charset="0"/>
                <a:cs typeface="Times" charset="0"/>
              </a:rPr>
              <a:t>sensing </a:t>
            </a:r>
          </a:p>
        </p:txBody>
      </p:sp>
      <p:grpSp>
        <p:nvGrpSpPr>
          <p:cNvPr id="85" name="Group 84"/>
          <p:cNvGrpSpPr/>
          <p:nvPr/>
        </p:nvGrpSpPr>
        <p:grpSpPr>
          <a:xfrm>
            <a:off x="2611312" y="895036"/>
            <a:ext cx="4572000" cy="3741114"/>
            <a:chOff x="5486400" y="68886"/>
            <a:chExt cx="4572000" cy="3741114"/>
          </a:xfrm>
        </p:grpSpPr>
        <p:grpSp>
          <p:nvGrpSpPr>
            <p:cNvPr id="86" name="Group 85"/>
            <p:cNvGrpSpPr/>
            <p:nvPr/>
          </p:nvGrpSpPr>
          <p:grpSpPr>
            <a:xfrm>
              <a:off x="5486400" y="68886"/>
              <a:ext cx="4191000" cy="369332"/>
              <a:chOff x="228600" y="1752600"/>
              <a:chExt cx="4191000" cy="369332"/>
            </a:xfrm>
          </p:grpSpPr>
          <p:grpSp>
            <p:nvGrpSpPr>
              <p:cNvPr id="105" name="Group 104"/>
              <p:cNvGrpSpPr/>
              <p:nvPr/>
            </p:nvGrpSpPr>
            <p:grpSpPr>
              <a:xfrm>
                <a:off x="762000" y="1828800"/>
                <a:ext cx="3657600" cy="228600"/>
                <a:chOff x="762000" y="1828800"/>
                <a:chExt cx="3657600" cy="228600"/>
              </a:xfrm>
            </p:grpSpPr>
            <p:pic>
              <p:nvPicPr>
                <p:cNvPr id="108" name="Picture 107" descr="Screen Shot 2014-11-10 at 5.41.14 PM.png"/>
                <p:cNvPicPr>
                  <a:picLocks/>
                </p:cNvPicPr>
                <p:nvPr/>
              </p:nvPicPr>
              <p:blipFill rotWithShape="1"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762000" y="1828800"/>
                  <a:ext cx="3657600" cy="228600"/>
                </a:xfrm>
                <a:prstGeom prst="rect">
                  <a:avLst/>
                </a:prstGeom>
              </p:spPr>
            </p:pic>
            <p:sp>
              <p:nvSpPr>
                <p:cNvPr id="109" name="Rectangle 108"/>
                <p:cNvSpPr/>
                <p:nvPr/>
              </p:nvSpPr>
              <p:spPr>
                <a:xfrm>
                  <a:off x="762000" y="1828800"/>
                  <a:ext cx="3657600" cy="228600"/>
                </a:xfrm>
                <a:prstGeom prst="rect">
                  <a:avLst/>
                </a:prstGeom>
                <a:solidFill>
                  <a:schemeClr val="bg1">
                    <a:alpha val="34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 anchorCtr="1">
                  <a:normAutofit fontScale="62500" lnSpcReduction="20000"/>
                </a:bodyPr>
                <a:lstStyle/>
                <a:p>
                  <a:pPr algn="ctr"/>
                  <a:endParaRPr lang="en-US">
                    <a:solidFill>
                      <a:schemeClr val="tx1"/>
                    </a:solidFill>
                    <a:latin typeface="Times" charset="0"/>
                    <a:ea typeface="Times" charset="0"/>
                    <a:cs typeface="Times" charset="0"/>
                  </a:endParaRPr>
                </a:p>
              </p:txBody>
            </p:sp>
          </p:grpSp>
          <p:sp>
            <p:nvSpPr>
              <p:cNvPr id="106" name="Rectangle 105"/>
              <p:cNvSpPr/>
              <p:nvPr/>
            </p:nvSpPr>
            <p:spPr>
              <a:xfrm rot="5400000">
                <a:off x="228600" y="1828800"/>
                <a:ext cx="228600" cy="228600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625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107" name="TextBox 106"/>
              <p:cNvSpPr txBox="1"/>
              <p:nvPr/>
            </p:nvSpPr>
            <p:spPr>
              <a:xfrm>
                <a:off x="457200" y="1752600"/>
                <a:ext cx="299631" cy="369332"/>
              </a:xfrm>
              <a:prstGeom prst="rect">
                <a:avLst/>
              </a:prstGeom>
              <a:noFill/>
            </p:spPr>
            <p:txBody>
              <a:bodyPr wrap="none" rtlCol="0" anchor="ctr" anchorCtr="1">
                <a:normAutofit/>
              </a:bodyPr>
              <a:lstStyle/>
              <a:p>
                <a:r>
                  <a:rPr lang="en-US" dirty="0" smtClean="0">
                    <a:latin typeface="Times" charset="0"/>
                    <a:ea typeface="Times" charset="0"/>
                    <a:cs typeface="Times" charset="0"/>
                  </a:rPr>
                  <a:t>=</a:t>
                </a:r>
                <a:endParaRPr lang="en-US" dirty="0">
                  <a:latin typeface="Times" charset="0"/>
                  <a:ea typeface="Times" charset="0"/>
                  <a:cs typeface="Times" charset="0"/>
                </a:endParaRPr>
              </a:p>
            </p:txBody>
          </p:sp>
        </p:grpSp>
        <p:grpSp>
          <p:nvGrpSpPr>
            <p:cNvPr id="87" name="Group 86"/>
            <p:cNvGrpSpPr/>
            <p:nvPr/>
          </p:nvGrpSpPr>
          <p:grpSpPr>
            <a:xfrm>
              <a:off x="9829800" y="145086"/>
              <a:ext cx="228600" cy="3657600"/>
              <a:chOff x="4648200" y="2209800"/>
              <a:chExt cx="228600" cy="3657600"/>
            </a:xfrm>
          </p:grpSpPr>
          <p:sp>
            <p:nvSpPr>
              <p:cNvPr id="89" name="Rectangle 88"/>
              <p:cNvSpPr/>
              <p:nvPr/>
            </p:nvSpPr>
            <p:spPr>
              <a:xfrm rot="5400000">
                <a:off x="4648200" y="2209800"/>
                <a:ext cx="228600" cy="228600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625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90" name="Rectangle 89"/>
              <p:cNvSpPr/>
              <p:nvPr/>
            </p:nvSpPr>
            <p:spPr>
              <a:xfrm rot="5400000">
                <a:off x="4648200" y="2438400"/>
                <a:ext cx="228600" cy="228600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625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91" name="Rectangle 90"/>
              <p:cNvSpPr/>
              <p:nvPr/>
            </p:nvSpPr>
            <p:spPr>
              <a:xfrm rot="5400000">
                <a:off x="4648200" y="2667000"/>
                <a:ext cx="228600" cy="228600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625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92" name="Rectangle 91"/>
              <p:cNvSpPr/>
              <p:nvPr/>
            </p:nvSpPr>
            <p:spPr>
              <a:xfrm rot="5400000">
                <a:off x="4648200" y="2895600"/>
                <a:ext cx="228600" cy="228600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625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93" name="Rectangle 92"/>
              <p:cNvSpPr/>
              <p:nvPr/>
            </p:nvSpPr>
            <p:spPr>
              <a:xfrm rot="5400000">
                <a:off x="4648200" y="3124200"/>
                <a:ext cx="228600" cy="228600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625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94" name="Rectangle 93"/>
              <p:cNvSpPr/>
              <p:nvPr/>
            </p:nvSpPr>
            <p:spPr>
              <a:xfrm rot="5400000">
                <a:off x="4648200" y="3352800"/>
                <a:ext cx="228600" cy="228600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625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95" name="Rectangle 94"/>
              <p:cNvSpPr/>
              <p:nvPr/>
            </p:nvSpPr>
            <p:spPr>
              <a:xfrm rot="5400000">
                <a:off x="4648200" y="3581400"/>
                <a:ext cx="228600" cy="228600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625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96" name="Rectangle 95"/>
              <p:cNvSpPr/>
              <p:nvPr/>
            </p:nvSpPr>
            <p:spPr>
              <a:xfrm rot="5400000">
                <a:off x="4648200" y="3810000"/>
                <a:ext cx="228600" cy="228600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625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97" name="Rectangle 96"/>
              <p:cNvSpPr/>
              <p:nvPr/>
            </p:nvSpPr>
            <p:spPr>
              <a:xfrm rot="5400000">
                <a:off x="4648200" y="4038600"/>
                <a:ext cx="228600" cy="228600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625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98" name="Rectangle 97"/>
              <p:cNvSpPr/>
              <p:nvPr/>
            </p:nvSpPr>
            <p:spPr>
              <a:xfrm rot="5400000">
                <a:off x="4648200" y="4267200"/>
                <a:ext cx="228600" cy="228600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625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99" name="Rectangle 98"/>
              <p:cNvSpPr/>
              <p:nvPr/>
            </p:nvSpPr>
            <p:spPr>
              <a:xfrm rot="5400000">
                <a:off x="4648200" y="4495800"/>
                <a:ext cx="228600" cy="228600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625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100" name="Rectangle 99"/>
              <p:cNvSpPr/>
              <p:nvPr/>
            </p:nvSpPr>
            <p:spPr>
              <a:xfrm rot="5400000">
                <a:off x="4648200" y="4724400"/>
                <a:ext cx="228600" cy="228600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625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101" name="Rectangle 100"/>
              <p:cNvSpPr/>
              <p:nvPr/>
            </p:nvSpPr>
            <p:spPr>
              <a:xfrm rot="5400000">
                <a:off x="4648200" y="4953000"/>
                <a:ext cx="228600" cy="228600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625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102" name="Rectangle 101"/>
              <p:cNvSpPr/>
              <p:nvPr/>
            </p:nvSpPr>
            <p:spPr>
              <a:xfrm rot="5400000">
                <a:off x="4648200" y="5181600"/>
                <a:ext cx="228600" cy="228600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625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103" name="Rectangle 102"/>
              <p:cNvSpPr/>
              <p:nvPr/>
            </p:nvSpPr>
            <p:spPr>
              <a:xfrm rot="5400000">
                <a:off x="4648200" y="5410200"/>
                <a:ext cx="228600" cy="228600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625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104" name="Rectangle 103"/>
              <p:cNvSpPr/>
              <p:nvPr/>
            </p:nvSpPr>
            <p:spPr>
              <a:xfrm rot="5400000">
                <a:off x="4648200" y="5638800"/>
                <a:ext cx="228600" cy="228600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>
                <a:normAutofit fontScale="62500" lnSpcReduction="20000"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endParaRPr>
              </a:p>
            </p:txBody>
          </p:sp>
        </p:grpSp>
        <p:sp>
          <p:nvSpPr>
            <p:cNvPr id="88" name="Rectangle 87"/>
            <p:cNvSpPr/>
            <p:nvPr/>
          </p:nvSpPr>
          <p:spPr>
            <a:xfrm rot="5400000">
              <a:off x="8115300" y="1866900"/>
              <a:ext cx="3657600" cy="228600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1">
              <a:normAutofit fontScale="62500" lnSpcReduction="20000"/>
            </a:bodyPr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  <a:latin typeface="Times" charset="0"/>
                  <a:ea typeface="Times" charset="0"/>
                  <a:cs typeface="Times" charset="0"/>
                </a:rPr>
                <a:t>Scene pixels </a:t>
              </a:r>
              <a:endParaRPr lang="en-US" dirty="0">
                <a:solidFill>
                  <a:schemeClr val="tx1"/>
                </a:solidFill>
                <a:latin typeface="Times" charset="0"/>
                <a:ea typeface="Times" charset="0"/>
                <a:cs typeface="Times" charset="0"/>
              </a:endParaRPr>
            </a:p>
          </p:txBody>
        </p:sp>
      </p:grpSp>
      <p:grpSp>
        <p:nvGrpSpPr>
          <p:cNvPr id="110" name="Group 109"/>
          <p:cNvGrpSpPr>
            <a:grpSpLocks noChangeAspect="1"/>
          </p:cNvGrpSpPr>
          <p:nvPr/>
        </p:nvGrpSpPr>
        <p:grpSpPr>
          <a:xfrm>
            <a:off x="5583700" y="3508422"/>
            <a:ext cx="3516746" cy="3315897"/>
            <a:chOff x="3038230" y="1376542"/>
            <a:chExt cx="6118672" cy="5769225"/>
          </a:xfrm>
        </p:grpSpPr>
        <p:sp>
          <p:nvSpPr>
            <p:cNvPr id="114" name="Right Arrow 113"/>
            <p:cNvSpPr/>
            <p:nvPr/>
          </p:nvSpPr>
          <p:spPr>
            <a:xfrm rot="16200000">
              <a:off x="6123596" y="4030532"/>
              <a:ext cx="4377198" cy="304800"/>
            </a:xfrm>
            <a:prstGeom prst="rightArrow">
              <a:avLst/>
            </a:prstGeom>
            <a:solidFill>
              <a:srgbClr val="0000FF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Times" charset="0"/>
                <a:ea typeface="Times" charset="0"/>
                <a:cs typeface="Times" charset="0"/>
              </a:endParaRPr>
            </a:p>
          </p:txBody>
        </p:sp>
        <p:sp>
          <p:nvSpPr>
            <p:cNvPr id="115" name="Right Arrow 114"/>
            <p:cNvSpPr/>
            <p:nvPr/>
          </p:nvSpPr>
          <p:spPr>
            <a:xfrm rot="10800000">
              <a:off x="3263939" y="6249711"/>
              <a:ext cx="5063367" cy="304802"/>
            </a:xfrm>
            <a:prstGeom prst="rightArrow">
              <a:avLst/>
            </a:prstGeom>
            <a:solidFill>
              <a:srgbClr val="008000"/>
            </a:solidFill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Times" charset="0"/>
                <a:ea typeface="Times" charset="0"/>
                <a:cs typeface="Times" charset="0"/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 rot="5400000">
              <a:off x="6014813" y="3822493"/>
              <a:ext cx="5588040" cy="696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rgbClr val="0000FF"/>
                  </a:solidFill>
                  <a:latin typeface="Times" charset="0"/>
                  <a:ea typeface="Times" charset="0"/>
                  <a:cs typeface="Times" charset="0"/>
                </a:rPr>
                <a:t>High temporal resolution</a:t>
              </a:r>
              <a:endParaRPr lang="en-US" sz="2000" b="1" dirty="0">
                <a:solidFill>
                  <a:srgbClr val="0000FF"/>
                </a:solidFill>
                <a:latin typeface="Times" charset="0"/>
                <a:ea typeface="Times" charset="0"/>
                <a:cs typeface="Times" charset="0"/>
              </a:endParaRPr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3038230" y="6449629"/>
              <a:ext cx="5563048" cy="696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rgbClr val="008000"/>
                  </a:solidFill>
                  <a:latin typeface="Times" charset="0"/>
                  <a:ea typeface="Times" charset="0"/>
                  <a:cs typeface="Times" charset="0"/>
                </a:rPr>
                <a:t>High spatial resolution</a:t>
              </a:r>
              <a:endParaRPr lang="en-US" sz="2000" b="1" dirty="0">
                <a:solidFill>
                  <a:srgbClr val="008000"/>
                </a:solidFill>
                <a:latin typeface="Times" charset="0"/>
                <a:ea typeface="Times" charset="0"/>
                <a:cs typeface="Times" charset="0"/>
              </a:endParaRPr>
            </a:p>
          </p:txBody>
        </p:sp>
        <p:sp>
          <p:nvSpPr>
            <p:cNvPr id="118" name="Oval 117"/>
            <p:cNvSpPr/>
            <p:nvPr/>
          </p:nvSpPr>
          <p:spPr>
            <a:xfrm>
              <a:off x="7273855" y="2482114"/>
              <a:ext cx="556827" cy="556828"/>
            </a:xfrm>
            <a:prstGeom prst="ellipse">
              <a:avLst/>
            </a:prstGeom>
            <a:solidFill>
              <a:srgbClr val="0000FF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>
                <a:latin typeface="Times" charset="0"/>
                <a:ea typeface="Times" charset="0"/>
                <a:cs typeface="Times" charset="0"/>
              </a:endParaRPr>
            </a:p>
          </p:txBody>
        </p:sp>
        <p:sp>
          <p:nvSpPr>
            <p:cNvPr id="119" name="Oval 118"/>
            <p:cNvSpPr/>
            <p:nvPr/>
          </p:nvSpPr>
          <p:spPr>
            <a:xfrm>
              <a:off x="4247888" y="5620095"/>
              <a:ext cx="556827" cy="556828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>
                <a:latin typeface="Times" charset="0"/>
                <a:ea typeface="Times" charset="0"/>
                <a:cs typeface="Times" charset="0"/>
              </a:endParaRPr>
            </a:p>
          </p:txBody>
        </p:sp>
        <p:sp>
          <p:nvSpPr>
            <p:cNvPr id="120" name="Oval 119"/>
            <p:cNvSpPr/>
            <p:nvPr/>
          </p:nvSpPr>
          <p:spPr>
            <a:xfrm>
              <a:off x="6012001" y="4122199"/>
              <a:ext cx="556827" cy="556828"/>
            </a:xfrm>
            <a:prstGeom prst="ellipse">
              <a:avLst/>
            </a:prstGeom>
            <a:solidFill>
              <a:srgbClr val="3366FF"/>
            </a:solidFill>
            <a:ln w="381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>
                <a:latin typeface="Times" charset="0"/>
                <a:ea typeface="Times" charset="0"/>
                <a:cs typeface="Times" charset="0"/>
              </a:endParaRPr>
            </a:p>
          </p:txBody>
        </p:sp>
      </p:grpSp>
      <p:cxnSp>
        <p:nvCxnSpPr>
          <p:cNvPr id="84" name="Straight Arrow Connector 83"/>
          <p:cNvCxnSpPr/>
          <p:nvPr/>
        </p:nvCxnSpPr>
        <p:spPr>
          <a:xfrm>
            <a:off x="4471972" y="6111430"/>
            <a:ext cx="1708043" cy="0"/>
          </a:xfrm>
          <a:prstGeom prst="straightConnector1">
            <a:avLst/>
          </a:prstGeom>
          <a:ln>
            <a:solidFill>
              <a:srgbClr val="008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Arrow Connector 121"/>
          <p:cNvCxnSpPr/>
          <p:nvPr/>
        </p:nvCxnSpPr>
        <p:spPr>
          <a:xfrm>
            <a:off x="5865778" y="5222271"/>
            <a:ext cx="1304441" cy="13094"/>
          </a:xfrm>
          <a:prstGeom prst="straightConnector1">
            <a:avLst/>
          </a:prstGeom>
          <a:ln>
            <a:solidFill>
              <a:srgbClr val="3366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Arrow Connector 125"/>
          <p:cNvCxnSpPr/>
          <p:nvPr/>
        </p:nvCxnSpPr>
        <p:spPr>
          <a:xfrm>
            <a:off x="7475460" y="4003841"/>
            <a:ext cx="490321" cy="228600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9" name="Rectangle 128"/>
          <p:cNvSpPr/>
          <p:nvPr/>
        </p:nvSpPr>
        <p:spPr>
          <a:xfrm>
            <a:off x="52372" y="3429000"/>
            <a:ext cx="4419600" cy="3402812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" charset="0"/>
              <a:ea typeface="Times" charset="0"/>
              <a:cs typeface="Times" charset="0"/>
            </a:endParaRPr>
          </a:p>
        </p:txBody>
      </p:sp>
      <p:grpSp>
        <p:nvGrpSpPr>
          <p:cNvPr id="157" name="Group 156"/>
          <p:cNvGrpSpPr/>
          <p:nvPr/>
        </p:nvGrpSpPr>
        <p:grpSpPr>
          <a:xfrm>
            <a:off x="615383" y="1807371"/>
            <a:ext cx="5250395" cy="3948279"/>
            <a:chOff x="615383" y="1807371"/>
            <a:chExt cx="5250395" cy="3948279"/>
          </a:xfrm>
        </p:grpSpPr>
        <p:cxnSp>
          <p:nvCxnSpPr>
            <p:cNvPr id="133" name="Straight Connector 132"/>
            <p:cNvCxnSpPr/>
            <p:nvPr/>
          </p:nvCxnSpPr>
          <p:spPr>
            <a:xfrm>
              <a:off x="5852684" y="1807371"/>
              <a:ext cx="13093" cy="3948278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/>
            <p:cNvCxnSpPr/>
            <p:nvPr/>
          </p:nvCxnSpPr>
          <p:spPr>
            <a:xfrm>
              <a:off x="5093275" y="5755649"/>
              <a:ext cx="772503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/>
            <p:cNvCxnSpPr/>
            <p:nvPr/>
          </p:nvCxnSpPr>
          <p:spPr>
            <a:xfrm flipV="1">
              <a:off x="5093275" y="3274044"/>
              <a:ext cx="0" cy="2481606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/>
            <p:cNvCxnSpPr/>
            <p:nvPr/>
          </p:nvCxnSpPr>
          <p:spPr>
            <a:xfrm>
              <a:off x="615383" y="3274044"/>
              <a:ext cx="4477892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/>
            <p:cNvCxnSpPr/>
            <p:nvPr/>
          </p:nvCxnSpPr>
          <p:spPr>
            <a:xfrm flipV="1">
              <a:off x="615383" y="1807372"/>
              <a:ext cx="0" cy="1443862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Connector 145"/>
            <p:cNvCxnSpPr/>
            <p:nvPr/>
          </p:nvCxnSpPr>
          <p:spPr>
            <a:xfrm flipH="1">
              <a:off x="615383" y="1807371"/>
              <a:ext cx="5237301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8" name="Group 157"/>
          <p:cNvGrpSpPr/>
          <p:nvPr/>
        </p:nvGrpSpPr>
        <p:grpSpPr>
          <a:xfrm>
            <a:off x="2473833" y="829566"/>
            <a:ext cx="5001627" cy="4028118"/>
            <a:chOff x="615383" y="1807371"/>
            <a:chExt cx="5001627" cy="3948280"/>
          </a:xfrm>
        </p:grpSpPr>
        <p:cxnSp>
          <p:nvCxnSpPr>
            <p:cNvPr id="159" name="Straight Connector 158"/>
            <p:cNvCxnSpPr/>
            <p:nvPr/>
          </p:nvCxnSpPr>
          <p:spPr>
            <a:xfrm>
              <a:off x="5603917" y="1807371"/>
              <a:ext cx="13093" cy="3948278"/>
            </a:xfrm>
            <a:prstGeom prst="line">
              <a:avLst/>
            </a:prstGeom>
            <a:ln>
              <a:solidFill>
                <a:srgbClr val="0000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Straight Connector 159"/>
            <p:cNvCxnSpPr/>
            <p:nvPr/>
          </p:nvCxnSpPr>
          <p:spPr>
            <a:xfrm flipV="1">
              <a:off x="4792128" y="5750738"/>
              <a:ext cx="811789" cy="4913"/>
            </a:xfrm>
            <a:prstGeom prst="line">
              <a:avLst/>
            </a:prstGeom>
            <a:ln>
              <a:solidFill>
                <a:srgbClr val="0000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Straight Connector 160"/>
            <p:cNvCxnSpPr/>
            <p:nvPr/>
          </p:nvCxnSpPr>
          <p:spPr>
            <a:xfrm flipV="1">
              <a:off x="4792128" y="2586207"/>
              <a:ext cx="1" cy="3169443"/>
            </a:xfrm>
            <a:prstGeom prst="line">
              <a:avLst/>
            </a:prstGeom>
            <a:ln>
              <a:solidFill>
                <a:srgbClr val="0000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Straight Connector 161"/>
            <p:cNvCxnSpPr/>
            <p:nvPr/>
          </p:nvCxnSpPr>
          <p:spPr>
            <a:xfrm>
              <a:off x="615383" y="2586207"/>
              <a:ext cx="4176745" cy="0"/>
            </a:xfrm>
            <a:prstGeom prst="line">
              <a:avLst/>
            </a:prstGeom>
            <a:ln>
              <a:solidFill>
                <a:srgbClr val="0000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Straight Connector 162"/>
            <p:cNvCxnSpPr/>
            <p:nvPr/>
          </p:nvCxnSpPr>
          <p:spPr>
            <a:xfrm flipV="1">
              <a:off x="615383" y="1807372"/>
              <a:ext cx="0" cy="763959"/>
            </a:xfrm>
            <a:prstGeom prst="line">
              <a:avLst/>
            </a:prstGeom>
            <a:ln>
              <a:solidFill>
                <a:srgbClr val="0000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Straight Connector 163"/>
            <p:cNvCxnSpPr/>
            <p:nvPr/>
          </p:nvCxnSpPr>
          <p:spPr>
            <a:xfrm flipH="1" flipV="1">
              <a:off x="615384" y="1807371"/>
              <a:ext cx="4988533" cy="1"/>
            </a:xfrm>
            <a:prstGeom prst="line">
              <a:avLst/>
            </a:prstGeom>
            <a:ln>
              <a:solidFill>
                <a:srgbClr val="0000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863093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5911" y="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Times" charset="0"/>
                <a:ea typeface="Times" charset="0"/>
                <a:cs typeface="Times" charset="0"/>
              </a:rPr>
              <a:t>FPA-CS Design</a:t>
            </a:r>
            <a:endParaRPr lang="en-US" dirty="0">
              <a:latin typeface="Times" charset="0"/>
              <a:ea typeface="Times" charset="0"/>
              <a:cs typeface="Times" charset="0"/>
            </a:endParaRPr>
          </a:p>
        </p:txBody>
      </p:sp>
      <p:grpSp>
        <p:nvGrpSpPr>
          <p:cNvPr id="72" name="Group 71"/>
          <p:cNvGrpSpPr>
            <a:grpSpLocks noChangeAspect="1"/>
          </p:cNvGrpSpPr>
          <p:nvPr/>
        </p:nvGrpSpPr>
        <p:grpSpPr>
          <a:xfrm>
            <a:off x="67895" y="1310376"/>
            <a:ext cx="4630411" cy="3346399"/>
            <a:chOff x="187642" y="-55344"/>
            <a:chExt cx="15511876" cy="11210442"/>
          </a:xfrm>
        </p:grpSpPr>
        <p:sp>
          <p:nvSpPr>
            <p:cNvPr id="73" name="AutoShape 596"/>
            <p:cNvSpPr>
              <a:spLocks noChangeArrowheads="1"/>
            </p:cNvSpPr>
            <p:nvPr/>
          </p:nvSpPr>
          <p:spPr bwMode="auto">
            <a:xfrm>
              <a:off x="187642" y="-55341"/>
              <a:ext cx="15345402" cy="11210439"/>
            </a:xfrm>
            <a:prstGeom prst="roundRect">
              <a:avLst>
                <a:gd name="adj" fmla="val 0"/>
              </a:avLst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en-US" sz="1200">
                <a:latin typeface="Times" charset="0"/>
                <a:ea typeface="Times" charset="0"/>
                <a:cs typeface="Times" charset="0"/>
              </a:endParaRPr>
            </a:p>
          </p:txBody>
        </p:sp>
        <p:grpSp>
          <p:nvGrpSpPr>
            <p:cNvPr id="74" name="Group 607"/>
            <p:cNvGrpSpPr>
              <a:grpSpLocks/>
            </p:cNvGrpSpPr>
            <p:nvPr/>
          </p:nvGrpSpPr>
          <p:grpSpPr bwMode="auto">
            <a:xfrm>
              <a:off x="4522788" y="1281113"/>
              <a:ext cx="669925" cy="4800600"/>
              <a:chOff x="2304" y="1584"/>
              <a:chExt cx="672" cy="3024"/>
            </a:xfrm>
          </p:grpSpPr>
          <p:grpSp>
            <p:nvGrpSpPr>
              <p:cNvPr id="131" name="Group 608"/>
              <p:cNvGrpSpPr>
                <a:grpSpLocks/>
              </p:cNvGrpSpPr>
              <p:nvPr/>
            </p:nvGrpSpPr>
            <p:grpSpPr bwMode="auto">
              <a:xfrm>
                <a:off x="2304" y="1584"/>
                <a:ext cx="672" cy="1536"/>
                <a:chOff x="2304" y="1584"/>
                <a:chExt cx="672" cy="1536"/>
              </a:xfrm>
            </p:grpSpPr>
            <p:sp>
              <p:nvSpPr>
                <p:cNvPr id="135" name="Arc 609"/>
                <p:cNvSpPr>
                  <a:spLocks/>
                </p:cNvSpPr>
                <p:nvPr/>
              </p:nvSpPr>
              <p:spPr bwMode="auto">
                <a:xfrm flipH="1">
                  <a:off x="2304" y="1584"/>
                  <a:ext cx="336" cy="153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8 h 21600"/>
                    <a:gd name="T4" fmla="*/ 0 w 21600"/>
                    <a:gd name="T5" fmla="*/ 8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sz="1200">
                    <a:latin typeface="Times" charset="0"/>
                    <a:ea typeface="Times" charset="0"/>
                    <a:cs typeface="Times" charset="0"/>
                  </a:endParaRPr>
                </a:p>
              </p:txBody>
            </p:sp>
            <p:sp>
              <p:nvSpPr>
                <p:cNvPr id="136" name="Arc 610"/>
                <p:cNvSpPr>
                  <a:spLocks/>
                </p:cNvSpPr>
                <p:nvPr/>
              </p:nvSpPr>
              <p:spPr bwMode="auto">
                <a:xfrm>
                  <a:off x="2640" y="1584"/>
                  <a:ext cx="336" cy="153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8 h 21600"/>
                    <a:gd name="T4" fmla="*/ 0 w 21600"/>
                    <a:gd name="T5" fmla="*/ 8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sz="1200">
                    <a:latin typeface="Times" charset="0"/>
                    <a:ea typeface="Times" charset="0"/>
                    <a:cs typeface="Times" charset="0"/>
                  </a:endParaRPr>
                </a:p>
              </p:txBody>
            </p:sp>
          </p:grpSp>
          <p:grpSp>
            <p:nvGrpSpPr>
              <p:cNvPr id="132" name="Group 611"/>
              <p:cNvGrpSpPr>
                <a:grpSpLocks/>
              </p:cNvGrpSpPr>
              <p:nvPr/>
            </p:nvGrpSpPr>
            <p:grpSpPr bwMode="auto">
              <a:xfrm flipV="1">
                <a:off x="2304" y="3072"/>
                <a:ext cx="672" cy="1536"/>
                <a:chOff x="2304" y="1584"/>
                <a:chExt cx="672" cy="1536"/>
              </a:xfrm>
            </p:grpSpPr>
            <p:sp>
              <p:nvSpPr>
                <p:cNvPr id="133" name="Arc 612"/>
                <p:cNvSpPr>
                  <a:spLocks/>
                </p:cNvSpPr>
                <p:nvPr/>
              </p:nvSpPr>
              <p:spPr bwMode="auto">
                <a:xfrm flipH="1">
                  <a:off x="2304" y="1584"/>
                  <a:ext cx="336" cy="153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8 h 21600"/>
                    <a:gd name="T4" fmla="*/ 0 w 21600"/>
                    <a:gd name="T5" fmla="*/ 8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sz="1200">
                    <a:latin typeface="Times" charset="0"/>
                    <a:ea typeface="Times" charset="0"/>
                    <a:cs typeface="Times" charset="0"/>
                  </a:endParaRPr>
                </a:p>
              </p:txBody>
            </p:sp>
            <p:sp>
              <p:nvSpPr>
                <p:cNvPr id="134" name="Arc 613"/>
                <p:cNvSpPr>
                  <a:spLocks/>
                </p:cNvSpPr>
                <p:nvPr/>
              </p:nvSpPr>
              <p:spPr bwMode="auto">
                <a:xfrm>
                  <a:off x="2640" y="1584"/>
                  <a:ext cx="336" cy="153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8 h 21600"/>
                    <a:gd name="T4" fmla="*/ 0 w 21600"/>
                    <a:gd name="T5" fmla="*/ 8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sz="1200">
                    <a:latin typeface="Times" charset="0"/>
                    <a:ea typeface="Times" charset="0"/>
                    <a:cs typeface="Times" charset="0"/>
                  </a:endParaRPr>
                </a:p>
              </p:txBody>
            </p:sp>
          </p:grpSp>
        </p:grpSp>
        <p:grpSp>
          <p:nvGrpSpPr>
            <p:cNvPr id="75" name="Group 617"/>
            <p:cNvGrpSpPr>
              <a:grpSpLocks/>
            </p:cNvGrpSpPr>
            <p:nvPr/>
          </p:nvGrpSpPr>
          <p:grpSpPr bwMode="auto">
            <a:xfrm>
              <a:off x="13703300" y="1471613"/>
              <a:ext cx="96838" cy="4248150"/>
              <a:chOff x="14112" y="1644"/>
              <a:chExt cx="96" cy="2676"/>
            </a:xfrm>
          </p:grpSpPr>
          <p:sp>
            <p:nvSpPr>
              <p:cNvPr id="112" name="Line 618"/>
              <p:cNvSpPr>
                <a:spLocks noChangeShapeType="1"/>
              </p:cNvSpPr>
              <p:nvPr/>
            </p:nvSpPr>
            <p:spPr bwMode="auto">
              <a:xfrm>
                <a:off x="14112" y="1776"/>
                <a:ext cx="0" cy="2544"/>
              </a:xfrm>
              <a:prstGeom prst="line">
                <a:avLst/>
              </a:prstGeom>
              <a:noFill/>
              <a:ln w="952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 sz="1200"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113" name="Line 619"/>
              <p:cNvSpPr>
                <a:spLocks noChangeShapeType="1"/>
              </p:cNvSpPr>
              <p:nvPr/>
            </p:nvSpPr>
            <p:spPr bwMode="auto">
              <a:xfrm flipH="1">
                <a:off x="14112" y="1644"/>
                <a:ext cx="96" cy="192"/>
              </a:xfrm>
              <a:prstGeom prst="line">
                <a:avLst/>
              </a:prstGeom>
              <a:noFill/>
              <a:ln w="952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 sz="1200"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114" name="Line 620"/>
              <p:cNvSpPr>
                <a:spLocks noChangeShapeType="1"/>
              </p:cNvSpPr>
              <p:nvPr/>
            </p:nvSpPr>
            <p:spPr bwMode="auto">
              <a:xfrm flipH="1">
                <a:off x="14112" y="1782"/>
                <a:ext cx="96" cy="192"/>
              </a:xfrm>
              <a:prstGeom prst="line">
                <a:avLst/>
              </a:prstGeom>
              <a:noFill/>
              <a:ln w="952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 sz="1200"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115" name="Line 621"/>
              <p:cNvSpPr>
                <a:spLocks noChangeShapeType="1"/>
              </p:cNvSpPr>
              <p:nvPr/>
            </p:nvSpPr>
            <p:spPr bwMode="auto">
              <a:xfrm flipH="1">
                <a:off x="14112" y="1932"/>
                <a:ext cx="96" cy="192"/>
              </a:xfrm>
              <a:prstGeom prst="line">
                <a:avLst/>
              </a:prstGeom>
              <a:noFill/>
              <a:ln w="952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 sz="1200"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116" name="Line 622"/>
              <p:cNvSpPr>
                <a:spLocks noChangeShapeType="1"/>
              </p:cNvSpPr>
              <p:nvPr/>
            </p:nvSpPr>
            <p:spPr bwMode="auto">
              <a:xfrm flipH="1">
                <a:off x="14112" y="2076"/>
                <a:ext cx="96" cy="192"/>
              </a:xfrm>
              <a:prstGeom prst="line">
                <a:avLst/>
              </a:prstGeom>
              <a:noFill/>
              <a:ln w="952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 sz="1200"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117" name="Line 623"/>
              <p:cNvSpPr>
                <a:spLocks noChangeShapeType="1"/>
              </p:cNvSpPr>
              <p:nvPr/>
            </p:nvSpPr>
            <p:spPr bwMode="auto">
              <a:xfrm flipH="1">
                <a:off x="14112" y="2214"/>
                <a:ext cx="96" cy="192"/>
              </a:xfrm>
              <a:prstGeom prst="line">
                <a:avLst/>
              </a:prstGeom>
              <a:noFill/>
              <a:ln w="952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 sz="1200"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118" name="Line 624"/>
              <p:cNvSpPr>
                <a:spLocks noChangeShapeType="1"/>
              </p:cNvSpPr>
              <p:nvPr/>
            </p:nvSpPr>
            <p:spPr bwMode="auto">
              <a:xfrm flipH="1">
                <a:off x="14112" y="2364"/>
                <a:ext cx="96" cy="192"/>
              </a:xfrm>
              <a:prstGeom prst="line">
                <a:avLst/>
              </a:prstGeom>
              <a:noFill/>
              <a:ln w="952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 sz="1200"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119" name="Line 625"/>
              <p:cNvSpPr>
                <a:spLocks noChangeShapeType="1"/>
              </p:cNvSpPr>
              <p:nvPr/>
            </p:nvSpPr>
            <p:spPr bwMode="auto">
              <a:xfrm flipH="1">
                <a:off x="14112" y="2508"/>
                <a:ext cx="96" cy="192"/>
              </a:xfrm>
              <a:prstGeom prst="line">
                <a:avLst/>
              </a:prstGeom>
              <a:noFill/>
              <a:ln w="952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 sz="1200"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120" name="Line 626"/>
              <p:cNvSpPr>
                <a:spLocks noChangeShapeType="1"/>
              </p:cNvSpPr>
              <p:nvPr/>
            </p:nvSpPr>
            <p:spPr bwMode="auto">
              <a:xfrm flipH="1">
                <a:off x="14112" y="2646"/>
                <a:ext cx="96" cy="192"/>
              </a:xfrm>
              <a:prstGeom prst="line">
                <a:avLst/>
              </a:prstGeom>
              <a:noFill/>
              <a:ln w="952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 sz="1200"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121" name="Line 627"/>
              <p:cNvSpPr>
                <a:spLocks noChangeShapeType="1"/>
              </p:cNvSpPr>
              <p:nvPr/>
            </p:nvSpPr>
            <p:spPr bwMode="auto">
              <a:xfrm flipH="1">
                <a:off x="14112" y="2796"/>
                <a:ext cx="96" cy="192"/>
              </a:xfrm>
              <a:prstGeom prst="line">
                <a:avLst/>
              </a:prstGeom>
              <a:noFill/>
              <a:ln w="952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 sz="1200"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122" name="Line 628"/>
              <p:cNvSpPr>
                <a:spLocks noChangeShapeType="1"/>
              </p:cNvSpPr>
              <p:nvPr/>
            </p:nvSpPr>
            <p:spPr bwMode="auto">
              <a:xfrm flipH="1">
                <a:off x="14112" y="2940"/>
                <a:ext cx="96" cy="192"/>
              </a:xfrm>
              <a:prstGeom prst="line">
                <a:avLst/>
              </a:prstGeom>
              <a:noFill/>
              <a:ln w="952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 sz="1200"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123" name="Line 629"/>
              <p:cNvSpPr>
                <a:spLocks noChangeShapeType="1"/>
              </p:cNvSpPr>
              <p:nvPr/>
            </p:nvSpPr>
            <p:spPr bwMode="auto">
              <a:xfrm flipH="1">
                <a:off x="14112" y="3078"/>
                <a:ext cx="96" cy="192"/>
              </a:xfrm>
              <a:prstGeom prst="line">
                <a:avLst/>
              </a:prstGeom>
              <a:noFill/>
              <a:ln w="952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 sz="1200"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124" name="Line 630"/>
              <p:cNvSpPr>
                <a:spLocks noChangeShapeType="1"/>
              </p:cNvSpPr>
              <p:nvPr/>
            </p:nvSpPr>
            <p:spPr bwMode="auto">
              <a:xfrm flipH="1">
                <a:off x="14112" y="3228"/>
                <a:ext cx="96" cy="192"/>
              </a:xfrm>
              <a:prstGeom prst="line">
                <a:avLst/>
              </a:prstGeom>
              <a:noFill/>
              <a:ln w="952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 sz="1200"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125" name="Line 631"/>
              <p:cNvSpPr>
                <a:spLocks noChangeShapeType="1"/>
              </p:cNvSpPr>
              <p:nvPr/>
            </p:nvSpPr>
            <p:spPr bwMode="auto">
              <a:xfrm flipH="1">
                <a:off x="14112" y="3372"/>
                <a:ext cx="96" cy="192"/>
              </a:xfrm>
              <a:prstGeom prst="line">
                <a:avLst/>
              </a:prstGeom>
              <a:noFill/>
              <a:ln w="952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 sz="1200"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126" name="Line 632"/>
              <p:cNvSpPr>
                <a:spLocks noChangeShapeType="1"/>
              </p:cNvSpPr>
              <p:nvPr/>
            </p:nvSpPr>
            <p:spPr bwMode="auto">
              <a:xfrm flipH="1">
                <a:off x="14112" y="3510"/>
                <a:ext cx="96" cy="192"/>
              </a:xfrm>
              <a:prstGeom prst="line">
                <a:avLst/>
              </a:prstGeom>
              <a:noFill/>
              <a:ln w="952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 sz="1200"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127" name="Line 633"/>
              <p:cNvSpPr>
                <a:spLocks noChangeShapeType="1"/>
              </p:cNvSpPr>
              <p:nvPr/>
            </p:nvSpPr>
            <p:spPr bwMode="auto">
              <a:xfrm flipH="1">
                <a:off x="14112" y="3660"/>
                <a:ext cx="96" cy="192"/>
              </a:xfrm>
              <a:prstGeom prst="line">
                <a:avLst/>
              </a:prstGeom>
              <a:noFill/>
              <a:ln w="952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 sz="1200"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128" name="Line 634"/>
              <p:cNvSpPr>
                <a:spLocks noChangeShapeType="1"/>
              </p:cNvSpPr>
              <p:nvPr/>
            </p:nvSpPr>
            <p:spPr bwMode="auto">
              <a:xfrm flipH="1">
                <a:off x="14112" y="3804"/>
                <a:ext cx="96" cy="192"/>
              </a:xfrm>
              <a:prstGeom prst="line">
                <a:avLst/>
              </a:prstGeom>
              <a:noFill/>
              <a:ln w="952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 sz="1200"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129" name="Line 635"/>
              <p:cNvSpPr>
                <a:spLocks noChangeShapeType="1"/>
              </p:cNvSpPr>
              <p:nvPr/>
            </p:nvSpPr>
            <p:spPr bwMode="auto">
              <a:xfrm flipH="1">
                <a:off x="14112" y="3942"/>
                <a:ext cx="96" cy="192"/>
              </a:xfrm>
              <a:prstGeom prst="line">
                <a:avLst/>
              </a:prstGeom>
              <a:noFill/>
              <a:ln w="952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 sz="1200">
                  <a:latin typeface="Times" charset="0"/>
                  <a:ea typeface="Times" charset="0"/>
                  <a:cs typeface="Times" charset="0"/>
                </a:endParaRPr>
              </a:p>
            </p:txBody>
          </p:sp>
          <p:sp>
            <p:nvSpPr>
              <p:cNvPr id="130" name="Line 636"/>
              <p:cNvSpPr>
                <a:spLocks noChangeShapeType="1"/>
              </p:cNvSpPr>
              <p:nvPr/>
            </p:nvSpPr>
            <p:spPr bwMode="auto">
              <a:xfrm flipH="1">
                <a:off x="14112" y="4092"/>
                <a:ext cx="96" cy="192"/>
              </a:xfrm>
              <a:prstGeom prst="line">
                <a:avLst/>
              </a:prstGeom>
              <a:noFill/>
              <a:ln w="952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 sz="1200">
                  <a:latin typeface="Times" charset="0"/>
                  <a:ea typeface="Times" charset="0"/>
                  <a:cs typeface="Times" charset="0"/>
                </a:endParaRPr>
              </a:p>
            </p:txBody>
          </p:sp>
        </p:grpSp>
        <p:grpSp>
          <p:nvGrpSpPr>
            <p:cNvPr id="76" name="Group 637"/>
            <p:cNvGrpSpPr>
              <a:grpSpLocks/>
            </p:cNvGrpSpPr>
            <p:nvPr/>
          </p:nvGrpSpPr>
          <p:grpSpPr bwMode="auto">
            <a:xfrm rot="18328408">
              <a:off x="8651876" y="6632575"/>
              <a:ext cx="1066800" cy="3013075"/>
              <a:chOff x="2304" y="1584"/>
              <a:chExt cx="672" cy="3024"/>
            </a:xfrm>
          </p:grpSpPr>
          <p:grpSp>
            <p:nvGrpSpPr>
              <p:cNvPr id="106" name="Group 638"/>
              <p:cNvGrpSpPr>
                <a:grpSpLocks/>
              </p:cNvGrpSpPr>
              <p:nvPr/>
            </p:nvGrpSpPr>
            <p:grpSpPr bwMode="auto">
              <a:xfrm>
                <a:off x="2304" y="1584"/>
                <a:ext cx="672" cy="1536"/>
                <a:chOff x="2304" y="1584"/>
                <a:chExt cx="672" cy="1536"/>
              </a:xfrm>
            </p:grpSpPr>
            <p:sp>
              <p:nvSpPr>
                <p:cNvPr id="110" name="Arc 639"/>
                <p:cNvSpPr>
                  <a:spLocks/>
                </p:cNvSpPr>
                <p:nvPr/>
              </p:nvSpPr>
              <p:spPr bwMode="auto">
                <a:xfrm flipH="1">
                  <a:off x="2304" y="1584"/>
                  <a:ext cx="336" cy="153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8 h 21600"/>
                    <a:gd name="T4" fmla="*/ 0 w 21600"/>
                    <a:gd name="T5" fmla="*/ 8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sz="1200">
                    <a:latin typeface="Times" charset="0"/>
                    <a:ea typeface="Times" charset="0"/>
                    <a:cs typeface="Times" charset="0"/>
                  </a:endParaRPr>
                </a:p>
              </p:txBody>
            </p:sp>
            <p:sp>
              <p:nvSpPr>
                <p:cNvPr id="111" name="Arc 640"/>
                <p:cNvSpPr>
                  <a:spLocks/>
                </p:cNvSpPr>
                <p:nvPr/>
              </p:nvSpPr>
              <p:spPr bwMode="auto">
                <a:xfrm>
                  <a:off x="2640" y="1584"/>
                  <a:ext cx="336" cy="153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8 h 21600"/>
                    <a:gd name="T4" fmla="*/ 0 w 21600"/>
                    <a:gd name="T5" fmla="*/ 8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sz="1200">
                    <a:latin typeface="Times" charset="0"/>
                    <a:ea typeface="Times" charset="0"/>
                    <a:cs typeface="Times" charset="0"/>
                  </a:endParaRPr>
                </a:p>
              </p:txBody>
            </p:sp>
          </p:grpSp>
          <p:grpSp>
            <p:nvGrpSpPr>
              <p:cNvPr id="107" name="Group 641"/>
              <p:cNvGrpSpPr>
                <a:grpSpLocks/>
              </p:cNvGrpSpPr>
              <p:nvPr/>
            </p:nvGrpSpPr>
            <p:grpSpPr bwMode="auto">
              <a:xfrm flipV="1">
                <a:off x="2304" y="3072"/>
                <a:ext cx="672" cy="1536"/>
                <a:chOff x="2304" y="1584"/>
                <a:chExt cx="672" cy="1536"/>
              </a:xfrm>
            </p:grpSpPr>
            <p:sp>
              <p:nvSpPr>
                <p:cNvPr id="108" name="Arc 642"/>
                <p:cNvSpPr>
                  <a:spLocks/>
                </p:cNvSpPr>
                <p:nvPr/>
              </p:nvSpPr>
              <p:spPr bwMode="auto">
                <a:xfrm flipH="1">
                  <a:off x="2304" y="1584"/>
                  <a:ext cx="336" cy="153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8 h 21600"/>
                    <a:gd name="T4" fmla="*/ 0 w 21600"/>
                    <a:gd name="T5" fmla="*/ 8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sz="1200">
                    <a:latin typeface="Times" charset="0"/>
                    <a:ea typeface="Times" charset="0"/>
                    <a:cs typeface="Times" charset="0"/>
                  </a:endParaRPr>
                </a:p>
              </p:txBody>
            </p:sp>
            <p:sp>
              <p:nvSpPr>
                <p:cNvPr id="109" name="Arc 643"/>
                <p:cNvSpPr>
                  <a:spLocks/>
                </p:cNvSpPr>
                <p:nvPr/>
              </p:nvSpPr>
              <p:spPr bwMode="auto">
                <a:xfrm>
                  <a:off x="2640" y="1584"/>
                  <a:ext cx="336" cy="153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8 h 21600"/>
                    <a:gd name="T4" fmla="*/ 0 w 21600"/>
                    <a:gd name="T5" fmla="*/ 8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sz="1200">
                    <a:latin typeface="Times" charset="0"/>
                    <a:ea typeface="Times" charset="0"/>
                    <a:cs typeface="Times" charset="0"/>
                  </a:endParaRPr>
                </a:p>
              </p:txBody>
            </p:sp>
          </p:grpSp>
        </p:grpSp>
        <p:sp>
          <p:nvSpPr>
            <p:cNvPr id="77" name="Rectangle 645"/>
            <p:cNvSpPr>
              <a:spLocks noChangeArrowheads="1"/>
            </p:cNvSpPr>
            <p:nvPr/>
          </p:nvSpPr>
          <p:spPr bwMode="auto">
            <a:xfrm>
              <a:off x="13512800" y="1843088"/>
              <a:ext cx="142875" cy="685800"/>
            </a:xfrm>
            <a:prstGeom prst="rect">
              <a:avLst/>
            </a:prstGeom>
            <a:solidFill>
              <a:schemeClr val="tx1"/>
            </a:solidFill>
            <a:ln w="9525" cmpd="sng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en-US" sz="1200">
                <a:latin typeface="Times" charset="0"/>
                <a:ea typeface="Times" charset="0"/>
                <a:cs typeface="Times" charset="0"/>
              </a:endParaRPr>
            </a:p>
          </p:txBody>
        </p:sp>
        <p:sp>
          <p:nvSpPr>
            <p:cNvPr id="78" name="Rectangle 646"/>
            <p:cNvSpPr>
              <a:spLocks noChangeArrowheads="1"/>
            </p:cNvSpPr>
            <p:nvPr/>
          </p:nvSpPr>
          <p:spPr bwMode="auto">
            <a:xfrm>
              <a:off x="13512800" y="2881313"/>
              <a:ext cx="142875" cy="381000"/>
            </a:xfrm>
            <a:prstGeom prst="rect">
              <a:avLst/>
            </a:prstGeom>
            <a:solidFill>
              <a:schemeClr val="tx1"/>
            </a:solidFill>
            <a:ln w="9525" cmpd="sng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en-US" sz="1200">
                <a:latin typeface="Times" charset="0"/>
                <a:ea typeface="Times" charset="0"/>
                <a:cs typeface="Times" charset="0"/>
              </a:endParaRPr>
            </a:p>
          </p:txBody>
        </p:sp>
        <p:sp>
          <p:nvSpPr>
            <p:cNvPr id="79" name="Rectangle 647"/>
            <p:cNvSpPr>
              <a:spLocks noChangeArrowheads="1"/>
            </p:cNvSpPr>
            <p:nvPr/>
          </p:nvSpPr>
          <p:spPr bwMode="auto">
            <a:xfrm>
              <a:off x="13512800" y="3643313"/>
              <a:ext cx="142875" cy="990600"/>
            </a:xfrm>
            <a:prstGeom prst="rect">
              <a:avLst/>
            </a:prstGeom>
            <a:solidFill>
              <a:schemeClr val="tx1"/>
            </a:solidFill>
            <a:ln w="9525" cmpd="sng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en-US" sz="1200">
                <a:latin typeface="Times" charset="0"/>
                <a:ea typeface="Times" charset="0"/>
                <a:cs typeface="Times" charset="0"/>
              </a:endParaRPr>
            </a:p>
          </p:txBody>
        </p:sp>
        <p:sp>
          <p:nvSpPr>
            <p:cNvPr id="80" name="Rectangle 648"/>
            <p:cNvSpPr>
              <a:spLocks noChangeArrowheads="1"/>
            </p:cNvSpPr>
            <p:nvPr/>
          </p:nvSpPr>
          <p:spPr bwMode="auto">
            <a:xfrm>
              <a:off x="13512800" y="5167313"/>
              <a:ext cx="142875" cy="381000"/>
            </a:xfrm>
            <a:prstGeom prst="rect">
              <a:avLst/>
            </a:prstGeom>
            <a:solidFill>
              <a:schemeClr val="tx1"/>
            </a:solidFill>
            <a:ln w="9525" cmpd="sng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en-US" sz="1200">
                <a:latin typeface="Times" charset="0"/>
                <a:ea typeface="Times" charset="0"/>
                <a:cs typeface="Times" charset="0"/>
              </a:endParaRPr>
            </a:p>
          </p:txBody>
        </p:sp>
        <p:sp>
          <p:nvSpPr>
            <p:cNvPr id="81" name="Line 649"/>
            <p:cNvSpPr>
              <a:spLocks noChangeShapeType="1"/>
            </p:cNvSpPr>
            <p:nvPr/>
          </p:nvSpPr>
          <p:spPr bwMode="auto">
            <a:xfrm flipV="1">
              <a:off x="458788" y="1411288"/>
              <a:ext cx="4398962" cy="1622425"/>
            </a:xfrm>
            <a:prstGeom prst="line">
              <a:avLst/>
            </a:prstGeom>
            <a:noFill/>
            <a:ln w="9525" cmpd="sng">
              <a:solidFill>
                <a:srgbClr val="00B05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200">
                <a:latin typeface="Times" charset="0"/>
                <a:ea typeface="Times" charset="0"/>
                <a:cs typeface="Times" charset="0"/>
              </a:endParaRPr>
            </a:p>
          </p:txBody>
        </p:sp>
        <p:sp>
          <p:nvSpPr>
            <p:cNvPr id="82" name="Line 652"/>
            <p:cNvSpPr>
              <a:spLocks noChangeShapeType="1"/>
            </p:cNvSpPr>
            <p:nvPr/>
          </p:nvSpPr>
          <p:spPr bwMode="auto">
            <a:xfrm>
              <a:off x="7002463" y="8985250"/>
              <a:ext cx="1912937" cy="954088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200">
                <a:latin typeface="Times" charset="0"/>
                <a:ea typeface="Times" charset="0"/>
                <a:cs typeface="Times" charset="0"/>
              </a:endParaRPr>
            </a:p>
          </p:txBody>
        </p:sp>
        <p:sp>
          <p:nvSpPr>
            <p:cNvPr id="83" name="Line 659"/>
            <p:cNvSpPr>
              <a:spLocks noChangeShapeType="1"/>
            </p:cNvSpPr>
            <p:nvPr/>
          </p:nvSpPr>
          <p:spPr bwMode="auto">
            <a:xfrm>
              <a:off x="4857750" y="1411288"/>
              <a:ext cx="8655050" cy="2955925"/>
            </a:xfrm>
            <a:prstGeom prst="line">
              <a:avLst/>
            </a:prstGeom>
            <a:noFill/>
            <a:ln w="9525" cmpd="sng">
              <a:solidFill>
                <a:srgbClr val="00B05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200">
                <a:latin typeface="Times" charset="0"/>
                <a:ea typeface="Times" charset="0"/>
                <a:cs typeface="Times" charset="0"/>
              </a:endParaRPr>
            </a:p>
          </p:txBody>
        </p:sp>
        <p:sp>
          <p:nvSpPr>
            <p:cNvPr id="84" name="Line 660"/>
            <p:cNvSpPr>
              <a:spLocks noChangeShapeType="1"/>
            </p:cNvSpPr>
            <p:nvPr/>
          </p:nvSpPr>
          <p:spPr bwMode="auto">
            <a:xfrm>
              <a:off x="506413" y="3033713"/>
              <a:ext cx="4351337" cy="3048000"/>
            </a:xfrm>
            <a:prstGeom prst="line">
              <a:avLst/>
            </a:prstGeom>
            <a:noFill/>
            <a:ln w="9525" cmpd="sng">
              <a:solidFill>
                <a:srgbClr val="00B05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200">
                <a:latin typeface="Times" charset="0"/>
                <a:ea typeface="Times" charset="0"/>
                <a:cs typeface="Times" charset="0"/>
              </a:endParaRPr>
            </a:p>
          </p:txBody>
        </p:sp>
        <p:sp>
          <p:nvSpPr>
            <p:cNvPr id="85" name="Oval 661"/>
            <p:cNvSpPr>
              <a:spLocks noChangeArrowheads="1"/>
            </p:cNvSpPr>
            <p:nvPr/>
          </p:nvSpPr>
          <p:spPr bwMode="auto">
            <a:xfrm>
              <a:off x="458788" y="2957513"/>
              <a:ext cx="95250" cy="152400"/>
            </a:xfrm>
            <a:prstGeom prst="ellipse">
              <a:avLst/>
            </a:prstGeom>
            <a:solidFill>
              <a:schemeClr val="tx1"/>
            </a:solidFill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en-US" sz="1200">
                <a:latin typeface="Times" charset="0"/>
                <a:ea typeface="Times" charset="0"/>
                <a:cs typeface="Times" charset="0"/>
              </a:endParaRPr>
            </a:p>
          </p:txBody>
        </p:sp>
        <p:sp>
          <p:nvSpPr>
            <p:cNvPr id="86" name="Text Box 663"/>
            <p:cNvSpPr txBox="1">
              <a:spLocks noChangeArrowheads="1"/>
            </p:cNvSpPr>
            <p:nvPr/>
          </p:nvSpPr>
          <p:spPr bwMode="auto">
            <a:xfrm>
              <a:off x="12982575" y="371982"/>
              <a:ext cx="1945037" cy="9279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9600">
                  <a:solidFill>
                    <a:schemeClr val="tx1"/>
                  </a:solidFill>
                  <a:latin typeface="Arial" charset="0"/>
                  <a:ea typeface="ＭＳ Ｐゴシック" charset="0"/>
                  <a:cs typeface="Arial" charset="0"/>
                </a:defRPr>
              </a:lvl1pPr>
              <a:lvl2pPr>
                <a:defRPr sz="8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>
                <a:defRPr sz="72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>
                <a:defRPr sz="6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>
                <a:defRPr sz="6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eaLnBrk="0" hangingPunct="0">
                <a:defRPr sz="6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eaLnBrk="0" hangingPunct="0">
                <a:defRPr sz="6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eaLnBrk="0" hangingPunct="0">
                <a:defRPr sz="6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eaLnBrk="0" hangingPunct="0">
                <a:defRPr sz="6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defTabSz="2743200" eaLnBrk="1" hangingPunct="1"/>
              <a:r>
                <a:rPr lang="en-US" sz="1200" dirty="0">
                  <a:latin typeface="Times" charset="0"/>
                  <a:ea typeface="Times" charset="0"/>
                  <a:cs typeface="Times" charset="0"/>
                </a:rPr>
                <a:t>DMD </a:t>
              </a:r>
            </a:p>
          </p:txBody>
        </p:sp>
        <p:sp>
          <p:nvSpPr>
            <p:cNvPr id="87" name="Text Box 664"/>
            <p:cNvSpPr txBox="1">
              <a:spLocks noChangeArrowheads="1"/>
            </p:cNvSpPr>
            <p:nvPr/>
          </p:nvSpPr>
          <p:spPr bwMode="auto">
            <a:xfrm>
              <a:off x="9160761" y="9405939"/>
              <a:ext cx="5094181" cy="15465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sz="9600">
                  <a:solidFill>
                    <a:schemeClr val="tx1"/>
                  </a:solidFill>
                  <a:latin typeface="Arial" charset="0"/>
                  <a:ea typeface="ＭＳ Ｐゴシック" charset="0"/>
                  <a:cs typeface="Arial" charset="0"/>
                </a:defRPr>
              </a:lvl1pPr>
              <a:lvl2pPr>
                <a:defRPr sz="8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>
                <a:defRPr sz="72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>
                <a:defRPr sz="6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>
                <a:defRPr sz="6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eaLnBrk="0" hangingPunct="0">
                <a:defRPr sz="6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eaLnBrk="0" hangingPunct="0">
                <a:defRPr sz="6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eaLnBrk="0" hangingPunct="0">
                <a:defRPr sz="6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eaLnBrk="0" hangingPunct="0">
                <a:defRPr sz="6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algn="ctr" defTabSz="2743200" eaLnBrk="1" hangingPunct="1"/>
              <a:r>
                <a:rPr lang="en-US" sz="1200">
                  <a:latin typeface="Times" charset="0"/>
                  <a:ea typeface="Times" charset="0"/>
                  <a:cs typeface="Times" charset="0"/>
                </a:rPr>
                <a:t>SWIR Image Sensor</a:t>
              </a:r>
            </a:p>
            <a:p>
              <a:pPr algn="ctr" defTabSz="2743200" eaLnBrk="1" hangingPunct="1"/>
              <a:r>
                <a:rPr lang="en-US" sz="1200">
                  <a:latin typeface="Times" charset="0"/>
                  <a:ea typeface="Times" charset="0"/>
                  <a:cs typeface="Times" charset="0"/>
                </a:rPr>
                <a:t>64 X 64 pixels</a:t>
              </a:r>
            </a:p>
          </p:txBody>
        </p:sp>
        <p:sp>
          <p:nvSpPr>
            <p:cNvPr id="88" name="Text Box 666"/>
            <p:cNvSpPr txBox="1">
              <a:spLocks noChangeArrowheads="1"/>
            </p:cNvSpPr>
            <p:nvPr/>
          </p:nvSpPr>
          <p:spPr bwMode="auto">
            <a:xfrm>
              <a:off x="2971800" y="6248401"/>
              <a:ext cx="3765487" cy="9279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9600">
                  <a:solidFill>
                    <a:schemeClr val="tx1"/>
                  </a:solidFill>
                  <a:latin typeface="Arial" charset="0"/>
                  <a:ea typeface="ＭＳ Ｐゴシック" charset="0"/>
                  <a:cs typeface="Arial" charset="0"/>
                </a:defRPr>
              </a:lvl1pPr>
              <a:lvl2pPr>
                <a:defRPr sz="8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>
                <a:defRPr sz="72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>
                <a:defRPr sz="6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>
                <a:defRPr sz="6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eaLnBrk="0" hangingPunct="0">
                <a:defRPr sz="6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eaLnBrk="0" hangingPunct="0">
                <a:defRPr sz="6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eaLnBrk="0" hangingPunct="0">
                <a:defRPr sz="6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eaLnBrk="0" hangingPunct="0">
                <a:defRPr sz="6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defTabSz="2743200" eaLnBrk="1" hangingPunct="1"/>
              <a:r>
                <a:rPr lang="en-US" sz="1200">
                  <a:latin typeface="Times" charset="0"/>
                  <a:ea typeface="Times" charset="0"/>
                  <a:cs typeface="Times" charset="0"/>
                </a:rPr>
                <a:t>Objective Lens</a:t>
              </a:r>
            </a:p>
          </p:txBody>
        </p:sp>
        <p:sp>
          <p:nvSpPr>
            <p:cNvPr id="89" name="Text Box 667"/>
            <p:cNvSpPr txBox="1">
              <a:spLocks noChangeArrowheads="1"/>
            </p:cNvSpPr>
            <p:nvPr/>
          </p:nvSpPr>
          <p:spPr bwMode="auto">
            <a:xfrm>
              <a:off x="11778300" y="7284319"/>
              <a:ext cx="3921218" cy="9279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9600">
                  <a:solidFill>
                    <a:schemeClr val="tx1"/>
                  </a:solidFill>
                  <a:latin typeface="Arial" charset="0"/>
                  <a:ea typeface="ＭＳ Ｐゴシック" charset="0"/>
                  <a:cs typeface="Arial" charset="0"/>
                </a:defRPr>
              </a:lvl1pPr>
              <a:lvl2pPr>
                <a:defRPr sz="8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>
                <a:defRPr sz="72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>
                <a:defRPr sz="6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>
                <a:defRPr sz="6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eaLnBrk="0" hangingPunct="0">
                <a:defRPr sz="6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eaLnBrk="0" hangingPunct="0">
                <a:defRPr sz="6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eaLnBrk="0" hangingPunct="0">
                <a:defRPr sz="6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eaLnBrk="0" hangingPunct="0">
                <a:defRPr sz="6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defTabSz="2743200" eaLnBrk="1" hangingPunct="1"/>
              <a:r>
                <a:rPr lang="en-US" sz="1200">
                  <a:latin typeface="Times" charset="0"/>
                  <a:ea typeface="Times" charset="0"/>
                  <a:cs typeface="Times" charset="0"/>
                </a:rPr>
                <a:t>Relay Lens Pair</a:t>
              </a:r>
            </a:p>
          </p:txBody>
        </p:sp>
        <p:sp>
          <p:nvSpPr>
            <p:cNvPr id="90" name="Text Box 670"/>
            <p:cNvSpPr txBox="1">
              <a:spLocks noChangeArrowheads="1"/>
            </p:cNvSpPr>
            <p:nvPr/>
          </p:nvSpPr>
          <p:spPr bwMode="auto">
            <a:xfrm>
              <a:off x="458788" y="1160037"/>
              <a:ext cx="6677903" cy="9279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sz="9600">
                  <a:solidFill>
                    <a:schemeClr val="tx1"/>
                  </a:solidFill>
                  <a:latin typeface="Arial" charset="0"/>
                  <a:ea typeface="ＭＳ Ｐゴシック" charset="0"/>
                  <a:cs typeface="Arial" charset="0"/>
                </a:defRPr>
              </a:lvl1pPr>
              <a:lvl2pPr>
                <a:defRPr sz="8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>
                <a:defRPr sz="72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>
                <a:defRPr sz="6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>
                <a:defRPr sz="6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eaLnBrk="0" hangingPunct="0">
                <a:defRPr sz="6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eaLnBrk="0" hangingPunct="0">
                <a:defRPr sz="6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eaLnBrk="0" hangingPunct="0">
                <a:defRPr sz="6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eaLnBrk="0" hangingPunct="0">
                <a:defRPr sz="6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defTabSz="2743200" eaLnBrk="1" hangingPunct="1"/>
              <a:r>
                <a:rPr lang="en-US" sz="1200" dirty="0">
                  <a:latin typeface="Times" charset="0"/>
                  <a:ea typeface="Times" charset="0"/>
                  <a:cs typeface="Times" charset="0"/>
                </a:rPr>
                <a:t>Scene</a:t>
              </a:r>
            </a:p>
          </p:txBody>
        </p:sp>
        <p:sp>
          <p:nvSpPr>
            <p:cNvPr id="91" name="Text Box 671"/>
            <p:cNvSpPr txBox="1">
              <a:spLocks noChangeArrowheads="1"/>
            </p:cNvSpPr>
            <p:nvPr/>
          </p:nvSpPr>
          <p:spPr bwMode="auto">
            <a:xfrm rot="16200000">
              <a:off x="12487786" y="2960455"/>
              <a:ext cx="4560888" cy="15465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sz="9600">
                  <a:solidFill>
                    <a:schemeClr val="tx1"/>
                  </a:solidFill>
                  <a:latin typeface="Arial" charset="0"/>
                  <a:ea typeface="ＭＳ Ｐゴシック" charset="0"/>
                  <a:cs typeface="Arial" charset="0"/>
                </a:defRPr>
              </a:lvl1pPr>
              <a:lvl2pPr>
                <a:defRPr sz="8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>
                <a:defRPr sz="72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>
                <a:defRPr sz="6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>
                <a:defRPr sz="6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eaLnBrk="0" hangingPunct="0">
                <a:defRPr sz="6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eaLnBrk="0" hangingPunct="0">
                <a:defRPr sz="6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eaLnBrk="0" hangingPunct="0">
                <a:defRPr sz="6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eaLnBrk="0" hangingPunct="0">
                <a:defRPr sz="6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algn="ctr" defTabSz="2743200" eaLnBrk="1" hangingPunct="1"/>
              <a:r>
                <a:rPr lang="en-US" sz="1200" dirty="0">
                  <a:latin typeface="Times" charset="0"/>
                  <a:ea typeface="Times" charset="0"/>
                  <a:cs typeface="Times" charset="0"/>
                </a:rPr>
                <a:t>DMD Pattern</a:t>
              </a:r>
            </a:p>
            <a:p>
              <a:pPr algn="ctr" defTabSz="2743200" eaLnBrk="1" hangingPunct="1"/>
              <a:r>
                <a:rPr lang="en-US" sz="1200" dirty="0">
                  <a:latin typeface="Times" charset="0"/>
                  <a:ea typeface="Times" charset="0"/>
                  <a:cs typeface="Times" charset="0"/>
                </a:rPr>
                <a:t>1140 X 912 pixels</a:t>
              </a:r>
            </a:p>
          </p:txBody>
        </p:sp>
        <p:sp>
          <p:nvSpPr>
            <p:cNvPr id="93" name="Line 659"/>
            <p:cNvSpPr>
              <a:spLocks noChangeShapeType="1"/>
            </p:cNvSpPr>
            <p:nvPr/>
          </p:nvSpPr>
          <p:spPr bwMode="auto">
            <a:xfrm flipV="1">
              <a:off x="10412413" y="4367213"/>
              <a:ext cx="3100387" cy="4702175"/>
            </a:xfrm>
            <a:prstGeom prst="line">
              <a:avLst/>
            </a:prstGeom>
            <a:noFill/>
            <a:ln w="9525" cmpd="sng">
              <a:solidFill>
                <a:srgbClr val="00B05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200">
                <a:latin typeface="Times" charset="0"/>
                <a:ea typeface="Times" charset="0"/>
                <a:cs typeface="Times" charset="0"/>
              </a:endParaRPr>
            </a:p>
          </p:txBody>
        </p:sp>
        <p:sp>
          <p:nvSpPr>
            <p:cNvPr id="94" name="Line 659"/>
            <p:cNvSpPr>
              <a:spLocks noChangeShapeType="1"/>
            </p:cNvSpPr>
            <p:nvPr/>
          </p:nvSpPr>
          <p:spPr bwMode="auto">
            <a:xfrm flipV="1">
              <a:off x="4857750" y="4367213"/>
              <a:ext cx="8655050" cy="1714500"/>
            </a:xfrm>
            <a:prstGeom prst="line">
              <a:avLst/>
            </a:prstGeom>
            <a:noFill/>
            <a:ln w="9525" cmpd="sng">
              <a:solidFill>
                <a:srgbClr val="00B05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200">
                <a:latin typeface="Times" charset="0"/>
                <a:ea typeface="Times" charset="0"/>
                <a:cs typeface="Times" charset="0"/>
              </a:endParaRPr>
            </a:p>
          </p:txBody>
        </p:sp>
        <p:sp>
          <p:nvSpPr>
            <p:cNvPr id="95" name="Line 659"/>
            <p:cNvSpPr>
              <a:spLocks noChangeShapeType="1"/>
            </p:cNvSpPr>
            <p:nvPr/>
          </p:nvSpPr>
          <p:spPr bwMode="auto">
            <a:xfrm flipV="1">
              <a:off x="7958138" y="4367213"/>
              <a:ext cx="5554662" cy="2897187"/>
            </a:xfrm>
            <a:prstGeom prst="line">
              <a:avLst/>
            </a:prstGeom>
            <a:noFill/>
            <a:ln w="9525" cmpd="sng">
              <a:solidFill>
                <a:srgbClr val="00B05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200">
                <a:latin typeface="Times" charset="0"/>
                <a:ea typeface="Times" charset="0"/>
                <a:cs typeface="Times" charset="0"/>
              </a:endParaRPr>
            </a:p>
          </p:txBody>
        </p:sp>
        <p:sp>
          <p:nvSpPr>
            <p:cNvPr id="96" name="Line 659"/>
            <p:cNvSpPr>
              <a:spLocks noChangeShapeType="1"/>
            </p:cNvSpPr>
            <p:nvPr/>
          </p:nvSpPr>
          <p:spPr bwMode="auto">
            <a:xfrm>
              <a:off x="7958138" y="7416800"/>
              <a:ext cx="0" cy="2030413"/>
            </a:xfrm>
            <a:prstGeom prst="line">
              <a:avLst/>
            </a:prstGeom>
            <a:noFill/>
            <a:ln w="9525" cmpd="sng">
              <a:solidFill>
                <a:srgbClr val="00B05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200">
                <a:latin typeface="Times" charset="0"/>
                <a:ea typeface="Times" charset="0"/>
                <a:cs typeface="Times" charset="0"/>
              </a:endParaRPr>
            </a:p>
          </p:txBody>
        </p:sp>
        <p:sp>
          <p:nvSpPr>
            <p:cNvPr id="97" name="Line 659"/>
            <p:cNvSpPr>
              <a:spLocks noChangeShapeType="1"/>
            </p:cNvSpPr>
            <p:nvPr/>
          </p:nvSpPr>
          <p:spPr bwMode="auto">
            <a:xfrm flipH="1">
              <a:off x="7958138" y="9013825"/>
              <a:ext cx="2454275" cy="433388"/>
            </a:xfrm>
            <a:prstGeom prst="line">
              <a:avLst/>
            </a:prstGeom>
            <a:noFill/>
            <a:ln w="9525" cmpd="sng">
              <a:solidFill>
                <a:srgbClr val="00B05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200">
                <a:latin typeface="Times" charset="0"/>
                <a:ea typeface="Times" charset="0"/>
                <a:cs typeface="Times" charset="0"/>
              </a:endParaRPr>
            </a:p>
          </p:txBody>
        </p:sp>
        <p:sp>
          <p:nvSpPr>
            <p:cNvPr id="98" name="Line 649"/>
            <p:cNvSpPr>
              <a:spLocks noChangeShapeType="1"/>
            </p:cNvSpPr>
            <p:nvPr/>
          </p:nvSpPr>
          <p:spPr bwMode="auto">
            <a:xfrm flipV="1">
              <a:off x="611188" y="1471613"/>
              <a:ext cx="4246562" cy="2665412"/>
            </a:xfrm>
            <a:prstGeom prst="line">
              <a:avLst/>
            </a:prstGeom>
            <a:noFill/>
            <a:ln w="9525" cmpd="sng">
              <a:solidFill>
                <a:srgbClr val="C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200">
                <a:latin typeface="Times" charset="0"/>
                <a:ea typeface="Times" charset="0"/>
                <a:cs typeface="Times" charset="0"/>
              </a:endParaRPr>
            </a:p>
          </p:txBody>
        </p:sp>
        <p:sp>
          <p:nvSpPr>
            <p:cNvPr id="99" name="Line 659"/>
            <p:cNvSpPr>
              <a:spLocks noChangeShapeType="1"/>
            </p:cNvSpPr>
            <p:nvPr/>
          </p:nvSpPr>
          <p:spPr bwMode="auto">
            <a:xfrm>
              <a:off x="4745038" y="1417638"/>
              <a:ext cx="8894762" cy="1263650"/>
            </a:xfrm>
            <a:prstGeom prst="line">
              <a:avLst/>
            </a:prstGeom>
            <a:noFill/>
            <a:ln w="9525" cmpd="sng">
              <a:solidFill>
                <a:srgbClr val="C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200">
                <a:latin typeface="Times" charset="0"/>
                <a:ea typeface="Times" charset="0"/>
                <a:cs typeface="Times" charset="0"/>
              </a:endParaRPr>
            </a:p>
          </p:txBody>
        </p:sp>
        <p:sp>
          <p:nvSpPr>
            <p:cNvPr id="100" name="Line 660"/>
            <p:cNvSpPr>
              <a:spLocks noChangeShapeType="1"/>
            </p:cNvSpPr>
            <p:nvPr/>
          </p:nvSpPr>
          <p:spPr bwMode="auto">
            <a:xfrm>
              <a:off x="658813" y="4137025"/>
              <a:ext cx="4198937" cy="1944688"/>
            </a:xfrm>
            <a:prstGeom prst="line">
              <a:avLst/>
            </a:prstGeom>
            <a:noFill/>
            <a:ln w="9525" cmpd="sng">
              <a:solidFill>
                <a:srgbClr val="C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200">
                <a:latin typeface="Times" charset="0"/>
                <a:ea typeface="Times" charset="0"/>
                <a:cs typeface="Times" charset="0"/>
              </a:endParaRPr>
            </a:p>
          </p:txBody>
        </p:sp>
        <p:sp>
          <p:nvSpPr>
            <p:cNvPr id="101" name="Line 659"/>
            <p:cNvSpPr>
              <a:spLocks noChangeShapeType="1"/>
            </p:cNvSpPr>
            <p:nvPr/>
          </p:nvSpPr>
          <p:spPr bwMode="auto">
            <a:xfrm flipV="1">
              <a:off x="4857750" y="2681288"/>
              <a:ext cx="8797925" cy="3400425"/>
            </a:xfrm>
            <a:prstGeom prst="line">
              <a:avLst/>
            </a:prstGeom>
            <a:noFill/>
            <a:ln w="9525" cmpd="sng">
              <a:solidFill>
                <a:srgbClr val="C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200">
                <a:latin typeface="Times" charset="0"/>
                <a:ea typeface="Times" charset="0"/>
                <a:cs typeface="Times" charset="0"/>
              </a:endParaRPr>
            </a:p>
          </p:txBody>
        </p:sp>
        <p:sp>
          <p:nvSpPr>
            <p:cNvPr id="102" name="Line 659"/>
            <p:cNvSpPr>
              <a:spLocks noChangeShapeType="1"/>
            </p:cNvSpPr>
            <p:nvPr/>
          </p:nvSpPr>
          <p:spPr bwMode="auto">
            <a:xfrm>
              <a:off x="11491913" y="1624013"/>
              <a:ext cx="2147887" cy="1057275"/>
            </a:xfrm>
            <a:prstGeom prst="line">
              <a:avLst/>
            </a:prstGeom>
            <a:noFill/>
            <a:ln w="9525" cmpd="sng">
              <a:solidFill>
                <a:srgbClr val="C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200">
                <a:latin typeface="Times" charset="0"/>
                <a:ea typeface="Times" charset="0"/>
                <a:cs typeface="Times" charset="0"/>
              </a:endParaRPr>
            </a:p>
          </p:txBody>
        </p:sp>
        <p:sp>
          <p:nvSpPr>
            <p:cNvPr id="103" name="Line 659"/>
            <p:cNvSpPr>
              <a:spLocks noChangeShapeType="1"/>
            </p:cNvSpPr>
            <p:nvPr/>
          </p:nvSpPr>
          <p:spPr bwMode="auto">
            <a:xfrm>
              <a:off x="12160250" y="962025"/>
              <a:ext cx="1495425" cy="1719263"/>
            </a:xfrm>
            <a:prstGeom prst="line">
              <a:avLst/>
            </a:prstGeom>
            <a:noFill/>
            <a:ln w="9525" cmpd="sng">
              <a:solidFill>
                <a:srgbClr val="C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200">
                <a:latin typeface="Times" charset="0"/>
                <a:ea typeface="Times" charset="0"/>
                <a:cs typeface="Times" charset="0"/>
              </a:endParaRPr>
            </a:p>
          </p:txBody>
        </p:sp>
        <p:sp>
          <p:nvSpPr>
            <p:cNvPr id="104" name="TextBox 1"/>
            <p:cNvSpPr txBox="1">
              <a:spLocks noChangeArrowheads="1"/>
            </p:cNvSpPr>
            <p:nvPr/>
          </p:nvSpPr>
          <p:spPr bwMode="auto">
            <a:xfrm>
              <a:off x="5858180" y="-55344"/>
              <a:ext cx="6833172" cy="15465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defRPr sz="9600">
                  <a:solidFill>
                    <a:schemeClr val="tx1"/>
                  </a:solidFill>
                  <a:latin typeface="Arial" charset="0"/>
                  <a:ea typeface="ＭＳ Ｐゴシック" charset="0"/>
                  <a:cs typeface="Arial" charset="0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indent="-228600">
                <a:defRPr sz="72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 indent="-228600">
                <a:defRPr sz="6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 indent="-228600">
                <a:defRPr sz="6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2514600" indent="-228600" eaLnBrk="0" hangingPunct="0">
                <a:defRPr sz="6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marL="2971800" indent="-228600" eaLnBrk="0" hangingPunct="0">
                <a:defRPr sz="6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marL="3429000" indent="-228600" eaLnBrk="0" hangingPunct="0">
                <a:defRPr sz="6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marL="3886200" indent="-228600" eaLnBrk="0" hangingPunct="0">
                <a:defRPr sz="6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US" sz="1200" dirty="0">
                  <a:latin typeface="Times" charset="0"/>
                  <a:ea typeface="Times" charset="0"/>
                  <a:cs typeface="Times" charset="0"/>
                </a:rPr>
                <a:t>Light from -12 degree mirrors is wasted.</a:t>
              </a:r>
            </a:p>
          </p:txBody>
        </p:sp>
        <p:sp>
          <p:nvSpPr>
            <p:cNvPr id="105" name="TextBox 96"/>
            <p:cNvSpPr txBox="1">
              <a:spLocks noChangeArrowheads="1"/>
            </p:cNvSpPr>
            <p:nvPr/>
          </p:nvSpPr>
          <p:spPr bwMode="auto">
            <a:xfrm>
              <a:off x="611189" y="9608517"/>
              <a:ext cx="7346949" cy="15465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defRPr sz="9600">
                  <a:solidFill>
                    <a:schemeClr val="tx1"/>
                  </a:solidFill>
                  <a:latin typeface="Arial" charset="0"/>
                  <a:ea typeface="ＭＳ Ｐゴシック" charset="0"/>
                  <a:cs typeface="Arial" charset="0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indent="-228600">
                <a:defRPr sz="72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 indent="-228600">
                <a:defRPr sz="6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 indent="-228600">
                <a:defRPr sz="6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2514600" indent="-228600" eaLnBrk="0" hangingPunct="0">
                <a:defRPr sz="6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marL="2971800" indent="-228600" eaLnBrk="0" hangingPunct="0">
                <a:defRPr sz="6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marL="3429000" indent="-228600" eaLnBrk="0" hangingPunct="0">
                <a:defRPr sz="6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marL="3886200" indent="-228600" eaLnBrk="0" hangingPunct="0">
                <a:defRPr sz="6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US" sz="1200" dirty="0">
                  <a:latin typeface="Times" charset="0"/>
                  <a:ea typeface="Times" charset="0"/>
                  <a:cs typeface="Times" charset="0"/>
                </a:rPr>
                <a:t>Light from +12 degree mirrors is </a:t>
              </a:r>
              <a:r>
                <a:rPr lang="en-US" sz="1200" dirty="0" smtClean="0">
                  <a:latin typeface="Times" charset="0"/>
                  <a:ea typeface="Times" charset="0"/>
                  <a:cs typeface="Times" charset="0"/>
                </a:rPr>
                <a:t>re-</a:t>
              </a:r>
              <a:r>
                <a:rPr lang="en-US" sz="1200" dirty="0" err="1" smtClean="0">
                  <a:latin typeface="Times" charset="0"/>
                  <a:ea typeface="Times" charset="0"/>
                  <a:cs typeface="Times" charset="0"/>
                </a:rPr>
                <a:t>focussed</a:t>
              </a:r>
              <a:r>
                <a:rPr lang="en-US" sz="1200" dirty="0" smtClean="0">
                  <a:latin typeface="Times" charset="0"/>
                  <a:ea typeface="Times" charset="0"/>
                  <a:cs typeface="Times" charset="0"/>
                </a:rPr>
                <a:t> </a:t>
              </a:r>
              <a:r>
                <a:rPr lang="en-US" sz="1200" dirty="0">
                  <a:latin typeface="Times" charset="0"/>
                  <a:ea typeface="Times" charset="0"/>
                  <a:cs typeface="Times" charset="0"/>
                </a:rPr>
                <a:t>on sensor.</a:t>
              </a:r>
            </a:p>
          </p:txBody>
        </p:sp>
      </p:grpSp>
      <p:grpSp>
        <p:nvGrpSpPr>
          <p:cNvPr id="151" name="Group 150"/>
          <p:cNvGrpSpPr>
            <a:grpSpLocks noChangeAspect="1"/>
          </p:cNvGrpSpPr>
          <p:nvPr/>
        </p:nvGrpSpPr>
        <p:grpSpPr>
          <a:xfrm>
            <a:off x="4729792" y="3884693"/>
            <a:ext cx="4326082" cy="2884054"/>
            <a:chOff x="2216151" y="1263651"/>
            <a:chExt cx="11896725" cy="7931147"/>
          </a:xfrm>
        </p:grpSpPr>
        <p:pic>
          <p:nvPicPr>
            <p:cNvPr id="137" name="Picture 1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2216151" y="1263651"/>
              <a:ext cx="11896725" cy="7931147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39" name="Straight Arrow Connector 138"/>
            <p:cNvCxnSpPr>
              <a:cxnSpLocks noChangeShapeType="1"/>
            </p:cNvCxnSpPr>
            <p:nvPr/>
          </p:nvCxnSpPr>
          <p:spPr bwMode="auto">
            <a:xfrm>
              <a:off x="4202113" y="2028826"/>
              <a:ext cx="0" cy="1285875"/>
            </a:xfrm>
            <a:prstGeom prst="straightConnector1">
              <a:avLst/>
            </a:prstGeom>
            <a:noFill/>
            <a:ln w="9525" cmpd="sng">
              <a:solidFill>
                <a:srgbClr val="C00000"/>
              </a:solidFill>
              <a:round/>
              <a:headEnd/>
              <a:tailEnd type="triangle" w="med" len="med"/>
            </a:ln>
            <a:effectLst>
              <a:outerShdw blurRad="50800" dist="38100" dir="2700000" algn="tl" rotWithShape="0">
                <a:srgbClr val="000000">
                  <a:alpha val="39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0" name="Straight Arrow Connector 139"/>
            <p:cNvCxnSpPr>
              <a:cxnSpLocks noChangeShapeType="1"/>
            </p:cNvCxnSpPr>
            <p:nvPr/>
          </p:nvCxnSpPr>
          <p:spPr bwMode="auto">
            <a:xfrm flipV="1">
              <a:off x="5260976" y="4619626"/>
              <a:ext cx="0" cy="1365250"/>
            </a:xfrm>
            <a:prstGeom prst="straightConnector1">
              <a:avLst/>
            </a:prstGeom>
            <a:noFill/>
            <a:ln w="9525" cmpd="sng">
              <a:solidFill>
                <a:srgbClr val="C00000"/>
              </a:solidFill>
              <a:round/>
              <a:headEnd/>
              <a:tailEnd type="triangle" w="med" len="med"/>
            </a:ln>
            <a:effectLst>
              <a:outerShdw blurRad="50800" dist="38100" dir="2700000" algn="tl" rotWithShape="0">
                <a:srgbClr val="000000">
                  <a:alpha val="39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1" name="Straight Arrow Connector 140"/>
            <p:cNvCxnSpPr>
              <a:cxnSpLocks noChangeShapeType="1"/>
            </p:cNvCxnSpPr>
            <p:nvPr/>
          </p:nvCxnSpPr>
          <p:spPr bwMode="auto">
            <a:xfrm>
              <a:off x="8953501" y="2028826"/>
              <a:ext cx="0" cy="1544637"/>
            </a:xfrm>
            <a:prstGeom prst="straightConnector1">
              <a:avLst/>
            </a:prstGeom>
            <a:noFill/>
            <a:ln w="9525" cmpd="sng">
              <a:solidFill>
                <a:srgbClr val="C00000"/>
              </a:solidFill>
              <a:round/>
              <a:headEnd/>
              <a:tailEnd type="triangle" w="med" len="med"/>
            </a:ln>
            <a:effectLst>
              <a:outerShdw blurRad="50800" dist="38100" dir="2700000" algn="tl" rotWithShape="0">
                <a:srgbClr val="000000">
                  <a:alpha val="39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2" name="Straight Arrow Connector 141"/>
            <p:cNvCxnSpPr>
              <a:cxnSpLocks noChangeShapeType="1"/>
            </p:cNvCxnSpPr>
            <p:nvPr/>
          </p:nvCxnSpPr>
          <p:spPr bwMode="auto">
            <a:xfrm>
              <a:off x="12433301" y="2149476"/>
              <a:ext cx="0" cy="1285875"/>
            </a:xfrm>
            <a:prstGeom prst="straightConnector1">
              <a:avLst/>
            </a:prstGeom>
            <a:noFill/>
            <a:ln w="9525" cmpd="sng">
              <a:solidFill>
                <a:srgbClr val="C00000"/>
              </a:solidFill>
              <a:round/>
              <a:headEnd/>
              <a:tailEnd type="triangle" w="med" len="med"/>
            </a:ln>
            <a:effectLst>
              <a:outerShdw blurRad="50800" dist="38100" dir="2700000" algn="tl" rotWithShape="0">
                <a:srgbClr val="000000">
                  <a:alpha val="39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3" name="Straight Arrow Connector 142"/>
            <p:cNvCxnSpPr>
              <a:cxnSpLocks noChangeShapeType="1"/>
            </p:cNvCxnSpPr>
            <p:nvPr/>
          </p:nvCxnSpPr>
          <p:spPr bwMode="auto">
            <a:xfrm flipH="1" flipV="1">
              <a:off x="11101388" y="5113338"/>
              <a:ext cx="415925" cy="912813"/>
            </a:xfrm>
            <a:prstGeom prst="straightConnector1">
              <a:avLst/>
            </a:prstGeom>
            <a:noFill/>
            <a:ln w="9525" cmpd="sng">
              <a:solidFill>
                <a:srgbClr val="C00000"/>
              </a:solidFill>
              <a:round/>
              <a:headEnd/>
              <a:tailEnd type="triangle" w="med" len="med"/>
            </a:ln>
            <a:effectLst>
              <a:outerShdw blurRad="50800" dist="38100" dir="2700000" algn="tl" rotWithShape="0">
                <a:srgbClr val="000000">
                  <a:alpha val="39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4" name="Straight Arrow Connector 143"/>
            <p:cNvCxnSpPr>
              <a:cxnSpLocks noChangeShapeType="1"/>
            </p:cNvCxnSpPr>
            <p:nvPr/>
          </p:nvCxnSpPr>
          <p:spPr bwMode="auto">
            <a:xfrm flipV="1">
              <a:off x="7537451" y="6165851"/>
              <a:ext cx="1268412" cy="892175"/>
            </a:xfrm>
            <a:prstGeom prst="straightConnector1">
              <a:avLst/>
            </a:prstGeom>
            <a:noFill/>
            <a:ln w="9525" cmpd="sng">
              <a:solidFill>
                <a:srgbClr val="C00000"/>
              </a:solidFill>
              <a:round/>
              <a:headEnd/>
              <a:tailEnd type="triangle" w="med" len="med"/>
            </a:ln>
            <a:effectLst>
              <a:outerShdw blurRad="50800" dist="38100" dir="2700000" algn="tl" rotWithShape="0">
                <a:srgbClr val="000000">
                  <a:alpha val="39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5" name="TextBox 144"/>
            <p:cNvSpPr txBox="1">
              <a:spLocks/>
            </p:cNvSpPr>
            <p:nvPr/>
          </p:nvSpPr>
          <p:spPr>
            <a:xfrm>
              <a:off x="2282825" y="1381128"/>
              <a:ext cx="3240952" cy="719427"/>
            </a:xfrm>
            <a:prstGeom prst="rect">
              <a:avLst/>
            </a:prstGeom>
            <a:noFill/>
            <a:ln w="9525" cmpd="sng">
              <a:solidFill>
                <a:schemeClr val="tx1"/>
              </a:solidFill>
            </a:ln>
          </p:spPr>
          <p:txBody>
            <a:bodyPr wrap="none">
              <a:spAutoFit/>
            </a:bodyPr>
            <a:lstStyle>
              <a:lvl1pPr>
                <a:defRPr sz="5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Arial" charset="0"/>
                </a:defRPr>
              </a:lvl1pPr>
              <a:lvl2pPr marL="742950" indent="-285750">
                <a:defRPr sz="5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indent="-228600">
                <a:defRPr sz="5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 indent="-228600">
                <a:defRPr sz="5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 indent="-228600">
                <a:defRPr sz="5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US" sz="1100">
                  <a:solidFill>
                    <a:srgbClr val="C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" charset="0"/>
                  <a:ea typeface="Times" charset="0"/>
                  <a:cs typeface="Times" charset="0"/>
                </a:rPr>
                <a:t>SWIR Main Lens</a:t>
              </a:r>
            </a:p>
          </p:txBody>
        </p:sp>
        <p:sp>
          <p:nvSpPr>
            <p:cNvPr id="146" name="TextBox 145"/>
            <p:cNvSpPr txBox="1">
              <a:spLocks/>
            </p:cNvSpPr>
            <p:nvPr/>
          </p:nvSpPr>
          <p:spPr>
            <a:xfrm>
              <a:off x="4043364" y="5984878"/>
              <a:ext cx="2152114" cy="719427"/>
            </a:xfrm>
            <a:prstGeom prst="rect">
              <a:avLst/>
            </a:prstGeom>
            <a:noFill/>
            <a:ln w="9525" cmpd="sng">
              <a:solidFill>
                <a:schemeClr val="tx1"/>
              </a:solidFill>
            </a:ln>
          </p:spPr>
          <p:txBody>
            <a:bodyPr wrap="none">
              <a:spAutoFit/>
            </a:bodyPr>
            <a:lstStyle>
              <a:lvl1pPr>
                <a:defRPr sz="5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Arial" charset="0"/>
                </a:defRPr>
              </a:lvl1pPr>
              <a:lvl2pPr marL="742950" indent="-285750">
                <a:defRPr sz="5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indent="-228600">
                <a:defRPr sz="5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 indent="-228600">
                <a:defRPr sz="5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 indent="-228600">
                <a:defRPr sz="5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US" sz="1100">
                  <a:solidFill>
                    <a:srgbClr val="C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" charset="0"/>
                  <a:ea typeface="Times" charset="0"/>
                  <a:cs typeface="Times" charset="0"/>
                </a:rPr>
                <a:t>Field Lens</a:t>
              </a:r>
            </a:p>
          </p:txBody>
        </p:sp>
        <p:sp>
          <p:nvSpPr>
            <p:cNvPr id="147" name="TextBox 146"/>
            <p:cNvSpPr txBox="1">
              <a:spLocks/>
            </p:cNvSpPr>
            <p:nvPr/>
          </p:nvSpPr>
          <p:spPr>
            <a:xfrm>
              <a:off x="7737474" y="1377952"/>
              <a:ext cx="2262318" cy="719427"/>
            </a:xfrm>
            <a:prstGeom prst="rect">
              <a:avLst/>
            </a:prstGeom>
            <a:noFill/>
            <a:ln w="9525" cmpd="sng">
              <a:solidFill>
                <a:schemeClr val="tx1"/>
              </a:solidFill>
            </a:ln>
          </p:spPr>
          <p:txBody>
            <a:bodyPr wrap="none">
              <a:spAutoFit/>
            </a:bodyPr>
            <a:lstStyle>
              <a:lvl1pPr>
                <a:defRPr sz="5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Arial" charset="0"/>
                </a:defRPr>
              </a:lvl1pPr>
              <a:lvl2pPr marL="742950" indent="-285750">
                <a:defRPr sz="5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indent="-228600">
                <a:defRPr sz="5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 indent="-228600">
                <a:defRPr sz="5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 indent="-228600">
                <a:defRPr sz="5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US" sz="1100">
                  <a:solidFill>
                    <a:srgbClr val="C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" charset="0"/>
                  <a:ea typeface="Times" charset="0"/>
                  <a:cs typeface="Times" charset="0"/>
                </a:rPr>
                <a:t>Relay Lens</a:t>
              </a:r>
            </a:p>
          </p:txBody>
        </p:sp>
        <p:sp>
          <p:nvSpPr>
            <p:cNvPr id="148" name="TextBox 147"/>
            <p:cNvSpPr txBox="1">
              <a:spLocks/>
            </p:cNvSpPr>
            <p:nvPr/>
          </p:nvSpPr>
          <p:spPr>
            <a:xfrm>
              <a:off x="11785603" y="1377952"/>
              <a:ext cx="1415934" cy="719427"/>
            </a:xfrm>
            <a:prstGeom prst="rect">
              <a:avLst/>
            </a:prstGeom>
            <a:noFill/>
            <a:ln w="9525" cmpd="sng">
              <a:solidFill>
                <a:schemeClr val="tx1"/>
              </a:solidFill>
            </a:ln>
          </p:spPr>
          <p:txBody>
            <a:bodyPr wrap="none">
              <a:spAutoFit/>
            </a:bodyPr>
            <a:lstStyle>
              <a:lvl1pPr>
                <a:defRPr sz="5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Arial" charset="0"/>
                </a:defRPr>
              </a:lvl1pPr>
              <a:lvl2pPr marL="742950" indent="-285750">
                <a:defRPr sz="5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indent="-228600">
                <a:defRPr sz="5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 indent="-228600">
                <a:defRPr sz="5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 indent="-228600">
                <a:defRPr sz="5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US" sz="1100">
                  <a:solidFill>
                    <a:srgbClr val="C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" charset="0"/>
                  <a:ea typeface="Times" charset="0"/>
                  <a:cs typeface="Times" charset="0"/>
                </a:rPr>
                <a:t>DMD</a:t>
              </a:r>
            </a:p>
          </p:txBody>
        </p:sp>
        <p:sp>
          <p:nvSpPr>
            <p:cNvPr id="149" name="TextBox 148"/>
            <p:cNvSpPr txBox="1">
              <a:spLocks/>
            </p:cNvSpPr>
            <p:nvPr/>
          </p:nvSpPr>
          <p:spPr>
            <a:xfrm>
              <a:off x="9871075" y="5984878"/>
              <a:ext cx="3183645" cy="719427"/>
            </a:xfrm>
            <a:prstGeom prst="rect">
              <a:avLst/>
            </a:prstGeom>
            <a:noFill/>
            <a:ln w="9525" cmpd="sng">
              <a:solidFill>
                <a:schemeClr val="tx1"/>
              </a:solidFill>
            </a:ln>
          </p:spPr>
          <p:txBody>
            <a:bodyPr wrap="none">
              <a:spAutoFit/>
            </a:bodyPr>
            <a:lstStyle>
              <a:lvl1pPr>
                <a:defRPr sz="5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Arial" charset="0"/>
                </a:defRPr>
              </a:lvl1pPr>
              <a:lvl2pPr marL="742950" indent="-285750">
                <a:defRPr sz="5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indent="-228600">
                <a:defRPr sz="5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 indent="-228600">
                <a:defRPr sz="5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 indent="-228600">
                <a:defRPr sz="5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US" sz="1100">
                  <a:solidFill>
                    <a:srgbClr val="C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" charset="0"/>
                  <a:ea typeface="Times" charset="0"/>
                  <a:cs typeface="Times" charset="0"/>
                </a:rPr>
                <a:t>Re-imaging Lens</a:t>
              </a:r>
            </a:p>
          </p:txBody>
        </p:sp>
        <p:sp>
          <p:nvSpPr>
            <p:cNvPr id="150" name="TextBox 149"/>
            <p:cNvSpPr txBox="1">
              <a:spLocks/>
            </p:cNvSpPr>
            <p:nvPr/>
          </p:nvSpPr>
          <p:spPr>
            <a:xfrm>
              <a:off x="5337175" y="7058024"/>
              <a:ext cx="3439323" cy="719427"/>
            </a:xfrm>
            <a:prstGeom prst="rect">
              <a:avLst/>
            </a:prstGeom>
            <a:noFill/>
            <a:ln w="9525" cmpd="sng">
              <a:solidFill>
                <a:schemeClr val="tx1"/>
              </a:solidFill>
            </a:ln>
          </p:spPr>
          <p:txBody>
            <a:bodyPr wrap="none">
              <a:spAutoFit/>
            </a:bodyPr>
            <a:lstStyle>
              <a:lvl1pPr>
                <a:defRPr sz="5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Arial" charset="0"/>
                </a:defRPr>
              </a:lvl1pPr>
              <a:lvl2pPr marL="742950" indent="-285750">
                <a:defRPr sz="5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indent="-228600">
                <a:defRPr sz="5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 indent="-228600">
                <a:defRPr sz="5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 indent="-228600">
                <a:defRPr sz="5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US" sz="11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" charset="0"/>
                  <a:ea typeface="Times" charset="0"/>
                  <a:cs typeface="Times" charset="0"/>
                </a:rPr>
                <a:t>SWIR FPA Sensor</a:t>
              </a:r>
            </a:p>
          </p:txBody>
        </p:sp>
      </p:grpSp>
      <p:sp>
        <p:nvSpPr>
          <p:cNvPr id="152" name="TextBox 96"/>
          <p:cNvSpPr txBox="1">
            <a:spLocks noChangeArrowheads="1"/>
          </p:cNvSpPr>
          <p:nvPr/>
        </p:nvSpPr>
        <p:spPr bwMode="auto">
          <a:xfrm>
            <a:off x="972172" y="4724624"/>
            <a:ext cx="264451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96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7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6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6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hangingPunct="0">
              <a:defRPr sz="6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hangingPunct="0">
              <a:defRPr sz="6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hangingPunct="0">
              <a:defRPr sz="6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hangingPunct="0">
              <a:defRPr sz="6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1800" b="1" dirty="0" smtClean="0">
                <a:latin typeface="Times" charset="0"/>
                <a:ea typeface="Times" charset="0"/>
                <a:cs typeface="Times" charset="0"/>
              </a:rPr>
              <a:t>Schematic of FPA-CS architecture</a:t>
            </a:r>
            <a:endParaRPr lang="en-US" sz="1800" b="1" dirty="0">
              <a:latin typeface="Times" charset="0"/>
              <a:ea typeface="Times" charset="0"/>
              <a:cs typeface="Times" charset="0"/>
            </a:endParaRPr>
          </a:p>
        </p:txBody>
      </p:sp>
      <p:sp>
        <p:nvSpPr>
          <p:cNvPr id="153" name="TextBox 96"/>
          <p:cNvSpPr txBox="1">
            <a:spLocks noChangeArrowheads="1"/>
          </p:cNvSpPr>
          <p:nvPr/>
        </p:nvSpPr>
        <p:spPr bwMode="auto">
          <a:xfrm>
            <a:off x="5420783" y="3192090"/>
            <a:ext cx="314431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96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7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6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6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hangingPunct="0">
              <a:defRPr sz="6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hangingPunct="0">
              <a:defRPr sz="6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hangingPunct="0">
              <a:defRPr sz="6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hangingPunct="0">
              <a:defRPr sz="6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1800" b="1" dirty="0" smtClean="0">
                <a:latin typeface="Times" charset="0"/>
                <a:ea typeface="Times" charset="0"/>
                <a:cs typeface="Times" charset="0"/>
              </a:rPr>
              <a:t>Picture of the FPA-CS prototype</a:t>
            </a:r>
            <a:endParaRPr lang="en-US" sz="1800" b="1" dirty="0">
              <a:latin typeface="Times" charset="0"/>
              <a:ea typeface="Times" charset="0"/>
              <a:cs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3146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" charset="0"/>
                <a:ea typeface="Times" charset="0"/>
                <a:cs typeface="Times" charset="0"/>
              </a:rPr>
              <a:t>SWIR Experiments</a:t>
            </a:r>
            <a:endParaRPr lang="en-US" dirty="0">
              <a:latin typeface="Times" charset="0"/>
              <a:ea typeface="Times" charset="0"/>
              <a:cs typeface="Times" charset="0"/>
            </a:endParaRPr>
          </a:p>
        </p:txBody>
      </p:sp>
      <p:sp>
        <p:nvSpPr>
          <p:cNvPr id="17" name="TextBox 16"/>
          <p:cNvSpPr txBox="1">
            <a:spLocks/>
          </p:cNvSpPr>
          <p:nvPr/>
        </p:nvSpPr>
        <p:spPr>
          <a:xfrm>
            <a:off x="2822781" y="1528349"/>
            <a:ext cx="3048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Times" charset="0"/>
                <a:ea typeface="Times" charset="0"/>
                <a:cs typeface="Times" charset="0"/>
              </a:rPr>
              <a:t>Resolution chart</a:t>
            </a:r>
            <a:endParaRPr lang="en-US" sz="2400" b="1" dirty="0">
              <a:latin typeface="Times" charset="0"/>
              <a:ea typeface="Times" charset="0"/>
              <a:cs typeface="Times" charset="0"/>
            </a:endParaRPr>
          </a:p>
        </p:txBody>
      </p:sp>
      <p:pic>
        <p:nvPicPr>
          <p:cNvPr id="3" name="Picture 2" descr="ResolutionChartFigure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578100"/>
            <a:ext cx="9144000" cy="3366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0005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" charset="0"/>
                <a:ea typeface="Times" charset="0"/>
                <a:cs typeface="Times" charset="0"/>
              </a:rPr>
              <a:t>SWIR Applications</a:t>
            </a:r>
            <a:endParaRPr lang="en-US" dirty="0">
              <a:latin typeface="Times" charset="0"/>
              <a:ea typeface="Times" charset="0"/>
              <a:cs typeface="Times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73387" y="1755561"/>
            <a:ext cx="85972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latin typeface="Times" charset="0"/>
                <a:ea typeface="Times" charset="0"/>
                <a:cs typeface="Times" charset="0"/>
              </a:rPr>
              <a:t>Image of a scene with text underneath crayon paint and a bottle half-filled with water</a:t>
            </a:r>
          </a:p>
          <a:p>
            <a:pPr algn="ctr"/>
            <a:r>
              <a:rPr lang="en-US" dirty="0" smtClean="0">
                <a:latin typeface="Times" charset="0"/>
                <a:ea typeface="Times" charset="0"/>
                <a:cs typeface="Times" charset="0"/>
              </a:rPr>
              <a:t>Text and water are invisible in visible light, but visible in SWIR images</a:t>
            </a:r>
            <a:endParaRPr lang="en-US" dirty="0">
              <a:latin typeface="Times" charset="0"/>
              <a:ea typeface="Times" charset="0"/>
              <a:cs typeface="Times" charset="0"/>
            </a:endParaRPr>
          </a:p>
        </p:txBody>
      </p:sp>
      <p:pic>
        <p:nvPicPr>
          <p:cNvPr id="3" name="Picture 2" descr="CrayonBottle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392715"/>
            <a:ext cx="9144000" cy="2010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141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latin typeface="Times" charset="0"/>
                <a:ea typeface="Times" charset="0"/>
                <a:cs typeface="Times" charset="0"/>
              </a:rPr>
              <a:t>SWIR Hand Video</a:t>
            </a:r>
            <a:endParaRPr lang="en-US" sz="2700" dirty="0">
              <a:solidFill>
                <a:srgbClr val="FF0000"/>
              </a:solidFill>
              <a:latin typeface="Times" charset="0"/>
              <a:ea typeface="Times" charset="0"/>
              <a:cs typeface="Times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79684" y="6340358"/>
            <a:ext cx="3984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Times" charset="0"/>
                <a:ea typeface="Times" charset="0"/>
                <a:cs typeface="Times" charset="0"/>
              </a:rPr>
              <a:t>T = 22, α = 11.6, frame rate = 21.8 fps</a:t>
            </a:r>
            <a:endParaRPr lang="en-US" dirty="0">
              <a:latin typeface="Times" charset="0"/>
              <a:ea typeface="Times" charset="0"/>
              <a:cs typeface="Times" charset="0"/>
            </a:endParaRPr>
          </a:p>
        </p:txBody>
      </p:sp>
      <p:pic>
        <p:nvPicPr>
          <p:cNvPr id="3" name="hand_Q22_mfista_gamma_1.5_21.8182fps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899328" y="1143000"/>
            <a:ext cx="5345339" cy="5197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244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latin typeface="Times" charset="0"/>
                <a:ea typeface="Times" charset="0"/>
                <a:cs typeface="Times" charset="0"/>
              </a:rPr>
              <a:t>SWIR Hand Video</a:t>
            </a:r>
            <a:endParaRPr lang="en-US" sz="2700" dirty="0">
              <a:solidFill>
                <a:srgbClr val="FF0000"/>
              </a:solidFill>
              <a:latin typeface="Times" charset="0"/>
              <a:ea typeface="Times" charset="0"/>
              <a:cs typeface="Times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79684" y="6340358"/>
            <a:ext cx="3984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Times" charset="0"/>
                <a:ea typeface="Times" charset="0"/>
                <a:cs typeface="Times" charset="0"/>
              </a:rPr>
              <a:t>T = </a:t>
            </a:r>
            <a:r>
              <a:rPr lang="en-US" dirty="0" smtClean="0">
                <a:latin typeface="Times" charset="0"/>
                <a:ea typeface="Times" charset="0"/>
                <a:cs typeface="Times" charset="0"/>
              </a:rPr>
              <a:t>16, </a:t>
            </a:r>
            <a:r>
              <a:rPr lang="en-US" dirty="0" smtClean="0">
                <a:latin typeface="Times" charset="0"/>
                <a:ea typeface="Times" charset="0"/>
                <a:cs typeface="Times" charset="0"/>
              </a:rPr>
              <a:t>α = </a:t>
            </a:r>
            <a:r>
              <a:rPr lang="en-US" dirty="0" smtClean="0">
                <a:latin typeface="Times" charset="0"/>
                <a:ea typeface="Times" charset="0"/>
                <a:cs typeface="Times" charset="0"/>
              </a:rPr>
              <a:t>16</a:t>
            </a:r>
            <a:r>
              <a:rPr lang="en-US" dirty="0" smtClean="0">
                <a:latin typeface="Times" charset="0"/>
                <a:ea typeface="Times" charset="0"/>
                <a:cs typeface="Times" charset="0"/>
              </a:rPr>
              <a:t>, </a:t>
            </a:r>
            <a:r>
              <a:rPr lang="en-US" dirty="0" smtClean="0">
                <a:latin typeface="Times" charset="0"/>
                <a:ea typeface="Times" charset="0"/>
                <a:cs typeface="Times" charset="0"/>
              </a:rPr>
              <a:t>frame rate </a:t>
            </a:r>
            <a:r>
              <a:rPr lang="en-US" dirty="0" smtClean="0">
                <a:latin typeface="Times" charset="0"/>
                <a:ea typeface="Times" charset="0"/>
                <a:cs typeface="Times" charset="0"/>
              </a:rPr>
              <a:t>= 32 </a:t>
            </a:r>
            <a:r>
              <a:rPr lang="en-US" dirty="0" smtClean="0">
                <a:latin typeface="Times" charset="0"/>
                <a:ea typeface="Times" charset="0"/>
                <a:cs typeface="Times" charset="0"/>
              </a:rPr>
              <a:t>fps</a:t>
            </a:r>
            <a:endParaRPr lang="en-US" dirty="0">
              <a:latin typeface="Times" charset="0"/>
              <a:ea typeface="Times" charset="0"/>
              <a:cs typeface="Times" charset="0"/>
            </a:endParaRPr>
          </a:p>
        </p:txBody>
      </p:sp>
      <p:pic>
        <p:nvPicPr>
          <p:cNvPr id="4" name="car_Q16_gamma_1.5_30fps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899326" y="1143000"/>
            <a:ext cx="5345339" cy="5197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851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285</Words>
  <Application>Microsoft Macintosh PowerPoint</Application>
  <PresentationFormat>On-screen Show (4:3)</PresentationFormat>
  <Paragraphs>85</Paragraphs>
  <Slides>9</Slides>
  <Notes>1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Calibri</vt:lpstr>
      <vt:lpstr>Times</vt:lpstr>
      <vt:lpstr>Arial</vt:lpstr>
      <vt:lpstr>Office Theme</vt:lpstr>
      <vt:lpstr>FPA-CS: Focal plane array-based compressive imaging for  short-wave infrared</vt:lpstr>
      <vt:lpstr>Overview</vt:lpstr>
      <vt:lpstr>Motivation</vt:lpstr>
      <vt:lpstr>Single-pixel vs Focal-plane vs Direct sensing</vt:lpstr>
      <vt:lpstr>FPA-CS Design</vt:lpstr>
      <vt:lpstr>SWIR Experiments</vt:lpstr>
      <vt:lpstr>SWIR Applications</vt:lpstr>
      <vt:lpstr>SWIR Hand Video</vt:lpstr>
      <vt:lpstr>SWIR Hand Video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FPA-CS: Focal plane array-based compressive imaging for  short-wave infrared</dc:title>
  <dc:subject/>
  <dc:creator/>
  <cp:keywords/>
  <dc:description/>
  <cp:lastModifiedBy>Huaijin Chen</cp:lastModifiedBy>
  <cp:revision>79</cp:revision>
  <dcterms:created xsi:type="dcterms:W3CDTF">2014-11-21T16:06:38Z</dcterms:created>
  <dcterms:modified xsi:type="dcterms:W3CDTF">2015-04-14T19:25:42Z</dcterms:modified>
  <cp:category/>
</cp:coreProperties>
</file>